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9"/>
  </p:notesMasterIdLst>
  <p:sldIdLst>
    <p:sldId id="275" r:id="rId2"/>
    <p:sldId id="326" r:id="rId3"/>
    <p:sldId id="327" r:id="rId4"/>
    <p:sldId id="298" r:id="rId5"/>
    <p:sldId id="351" r:id="rId6"/>
    <p:sldId id="353" r:id="rId7"/>
    <p:sldId id="354" r:id="rId8"/>
    <p:sldId id="355" r:id="rId9"/>
    <p:sldId id="356" r:id="rId10"/>
    <p:sldId id="357" r:id="rId11"/>
    <p:sldId id="346" r:id="rId12"/>
    <p:sldId id="329" r:id="rId13"/>
    <p:sldId id="301" r:id="rId14"/>
    <p:sldId id="348" r:id="rId15"/>
    <p:sldId id="308" r:id="rId16"/>
    <p:sldId id="317" r:id="rId17"/>
    <p:sldId id="331" r:id="rId18"/>
    <p:sldId id="304" r:id="rId19"/>
    <p:sldId id="330" r:id="rId20"/>
    <p:sldId id="333" r:id="rId21"/>
    <p:sldId id="334" r:id="rId22"/>
    <p:sldId id="332" r:id="rId23"/>
    <p:sldId id="358" r:id="rId24"/>
    <p:sldId id="349" r:id="rId25"/>
    <p:sldId id="352" r:id="rId26"/>
    <p:sldId id="335" r:id="rId27"/>
    <p:sldId id="294" r:id="rId28"/>
  </p:sldIdLst>
  <p:sldSz cx="9144000" cy="6858000" type="screen4x3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1CFC"/>
    <a:srgbClr val="27C336"/>
    <a:srgbClr val="2E42FC"/>
    <a:srgbClr val="990000"/>
    <a:srgbClr val="FF6600"/>
    <a:srgbClr val="754AE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38" autoAdjust="0"/>
    <p:restoredTop sz="98944" autoAdjust="0"/>
  </p:normalViewPr>
  <p:slideViewPr>
    <p:cSldViewPr>
      <p:cViewPr>
        <p:scale>
          <a:sx n="70" d="100"/>
          <a:sy n="70" d="100"/>
        </p:scale>
        <p:origin x="-4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simahina\&#1052;&#1086;&#1080;%20&#1076;&#1086;&#1082;&#1091;&#1084;&#1077;&#1085;&#1090;&#1099;\&#1050;&#1085;&#1080;&#1075;&#1072;1-0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3100682462760863"/>
                  <c:y val="-8.60679362754075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2211</a:t>
                    </a:r>
                    <a:r>
                      <a:rPr lang="en-US" dirty="0"/>
                      <a:t>; 64%</a:t>
                    </a:r>
                  </a:p>
                </c:rich>
              </c:tx>
              <c:showVal val="1"/>
              <c:showPercent val="1"/>
            </c:dLbl>
            <c:dLbl>
              <c:idx val="1"/>
              <c:layout>
                <c:manualLayout>
                  <c:x val="0.12881493010193631"/>
                  <c:y val="2.800970518220110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907</a:t>
                    </a:r>
                    <a:r>
                      <a:rPr lang="en-US" dirty="0"/>
                      <a:t>; 26%</a:t>
                    </a:r>
                  </a:p>
                </c:rich>
              </c:tx>
              <c:showVal val="1"/>
              <c:showPercent val="1"/>
            </c:dLbl>
            <c:dLbl>
              <c:idx val="2"/>
              <c:layout>
                <c:manualLayout>
                  <c:x val="6.2338779411199023E-2"/>
                  <c:y val="0.13673006274282928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320</a:t>
                    </a:r>
                    <a:r>
                      <a:rPr lang="en-US" dirty="0"/>
                      <a:t>; 9%</a:t>
                    </a:r>
                  </a:p>
                </c:rich>
              </c:tx>
              <c:showVal val="1"/>
              <c:showPercent val="1"/>
            </c:dLbl>
            <c:dLbl>
              <c:idx val="3"/>
              <c:layout>
                <c:manualLayout>
                  <c:x val="1.1827921105683321E-3"/>
                  <c:y val="3.2578282365867098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11</a:t>
                    </a:r>
                    <a:r>
                      <a:rPr lang="en-US" dirty="0"/>
                      <a:t>; 1%</a:t>
                    </a:r>
                  </a:p>
                </c:rich>
              </c:tx>
              <c:showVal val="1"/>
              <c:showPercent val="1"/>
            </c:dLbl>
            <c:showVal val="1"/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Транспортировка теплоэнергии</c:v>
                </c:pt>
                <c:pt idx="1">
                  <c:v>Нормативные потери</c:v>
                </c:pt>
                <c:pt idx="2">
                  <c:v>Сверхнормативные потери</c:v>
                </c:pt>
                <c:pt idx="3">
                  <c:v>Собственные нужды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2211</c:v>
                </c:pt>
                <c:pt idx="1">
                  <c:v>907</c:v>
                </c:pt>
                <c:pt idx="2">
                  <c:v>320</c:v>
                </c:pt>
                <c:pt idx="3">
                  <c:v>11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6012207776326193"/>
          <c:y val="0.13716095953122168"/>
          <c:w val="0.33134461804952925"/>
          <c:h val="0.59311994140267266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title>
      <c:txPr>
        <a:bodyPr/>
        <a:lstStyle/>
        <a:p>
          <a:pPr>
            <a:defRPr u="sng">
              <a:solidFill>
                <a:srgbClr val="27C336"/>
              </a:solidFill>
            </a:defRPr>
          </a:pPr>
          <a:endParaRPr lang="ru-RU"/>
        </a:p>
      </c:txPr>
    </c:title>
    <c:plotArea>
      <c:layout/>
      <c:bubbleChart>
        <c:ser>
          <c:idx val="0"/>
          <c:order val="0"/>
          <c:tx>
            <c:strRef>
              <c:f>Лист1!$B$1</c:f>
              <c:strCache>
                <c:ptCount val="1"/>
                <c:pt idx="0">
                  <c:v>Оснащенность  в ПУ, %</c:v>
                </c:pt>
              </c:strCache>
            </c:strRef>
          </c:tx>
          <c:dPt>
            <c:idx val="1"/>
            <c:bubble3D val="1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1037029778735875"/>
                  <c:y val="-0.12190390868405371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27C336"/>
                        </a:solidFill>
                      </a:rPr>
                      <a:t>37</a:t>
                    </a:r>
                    <a:r>
                      <a:rPr lang="ru-RU" b="1" dirty="0" smtClean="0">
                        <a:solidFill>
                          <a:srgbClr val="27C336"/>
                        </a:solidFill>
                      </a:rPr>
                      <a:t> %</a:t>
                    </a:r>
                    <a:endParaRPr lang="en-US" b="1" dirty="0">
                      <a:solidFill>
                        <a:srgbClr val="27C336"/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-3.8518248924475328E-2"/>
                  <c:y val="-8.12692724560358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27C336"/>
                        </a:solidFill>
                      </a:rPr>
                      <a:t>21</a:t>
                    </a:r>
                    <a:r>
                      <a:rPr lang="ru-RU" b="1" dirty="0" smtClean="0">
                        <a:solidFill>
                          <a:srgbClr val="27C336"/>
                        </a:solidFill>
                      </a:rPr>
                      <a:t> %</a:t>
                    </a:r>
                    <a:endParaRPr lang="en-US" b="1" dirty="0">
                      <a:solidFill>
                        <a:srgbClr val="27C336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27C336"/>
                    </a:solidFill>
                  </a:defRPr>
                </a:pPr>
                <a:endParaRPr lang="ru-RU"/>
              </a:p>
            </c:txPr>
            <c:showVal val="1"/>
          </c:dLbls>
          <c:xVal>
            <c:strRef>
              <c:f>Лист1!$A$2:$A$3</c:f>
              <c:strCache>
                <c:ptCount val="2"/>
                <c:pt idx="0">
                  <c:v>Многоэтажные дома</c:v>
                </c:pt>
                <c:pt idx="1">
                  <c:v>Частный сектор</c:v>
                </c:pt>
              </c:strCache>
            </c:strRef>
          </c:xVal>
          <c:yVal>
            <c:numRef>
              <c:f>Лист1!$B$2:$B$3</c:f>
              <c:numCache>
                <c:formatCode>General</c:formatCode>
                <c:ptCount val="2"/>
                <c:pt idx="0">
                  <c:v>37</c:v>
                </c:pt>
                <c:pt idx="1">
                  <c:v>21</c:v>
                </c:pt>
              </c:numCache>
            </c:numRef>
          </c:yVal>
          <c:bubbleSize>
            <c:numLit>
              <c:formatCode>General</c:formatCode>
              <c:ptCount val="2"/>
              <c:pt idx="0">
                <c:v>1</c:v>
              </c:pt>
              <c:pt idx="1">
                <c:v>1</c:v>
              </c:pt>
            </c:numLit>
          </c:bubbleSize>
          <c:bubble3D val="1"/>
        </c:ser>
        <c:bubbleScale val="100"/>
        <c:axId val="97166848"/>
        <c:axId val="97168384"/>
      </c:bubbleChart>
      <c:valAx>
        <c:axId val="97166848"/>
        <c:scaling>
          <c:orientation val="minMax"/>
        </c:scaling>
        <c:axPos val="b"/>
        <c:tickLblPos val="nextTo"/>
        <c:crossAx val="97168384"/>
        <c:crosses val="autoZero"/>
        <c:crossBetween val="midCat"/>
      </c:valAx>
      <c:valAx>
        <c:axId val="9716838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97166848"/>
        <c:crosses val="autoZero"/>
        <c:crossBetween val="midCat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title>
      <c:txPr>
        <a:bodyPr/>
        <a:lstStyle/>
        <a:p>
          <a:pPr>
            <a:defRPr>
              <a:solidFill>
                <a:srgbClr val="041CFC"/>
              </a:solidFill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Показатели приборизации по г.Караганда,%</c:v>
                </c:pt>
              </c:strCache>
            </c:strRef>
          </c:tx>
          <c:spPr>
            <a:ln w="38100"/>
          </c:spPr>
          <c:explosion val="25"/>
          <c:dLbls>
            <c:dLbl>
              <c:idx val="0"/>
              <c:layout>
                <c:manualLayout>
                  <c:x val="-0.12482886969663805"/>
                  <c:y val="4.0788132095595675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2">
                            <a:lumMod val="90000"/>
                          </a:schemeClr>
                        </a:solidFill>
                      </a:rPr>
                      <a:t>32</a:t>
                    </a:r>
                    <a:r>
                      <a:rPr lang="en-US" b="1" dirty="0">
                        <a:solidFill>
                          <a:schemeClr val="bg2">
                            <a:lumMod val="90000"/>
                          </a:schemeClr>
                        </a:solidFill>
                      </a:rPr>
                      <a:t>%</a:t>
                    </a:r>
                  </a:p>
                </c:rich>
              </c:tx>
              <c:showPercent val="1"/>
            </c:dLbl>
            <c:dLbl>
              <c:idx val="1"/>
              <c:layout>
                <c:manualLayout>
                  <c:x val="0.18221047714263724"/>
                  <c:y val="-0.19495271785414647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2E42FC"/>
                        </a:solidFill>
                      </a:rPr>
                      <a:t>68</a:t>
                    </a:r>
                    <a:r>
                      <a:rPr lang="en-US" b="1" dirty="0">
                        <a:solidFill>
                          <a:srgbClr val="2E42FC"/>
                        </a:solidFill>
                      </a:rPr>
                      <a:t>%</a:t>
                    </a:r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Жилой фонд  с установленными ПУ</c:v>
                </c:pt>
                <c:pt idx="1">
                  <c:v>Жилой фонд без ПУ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1598</c:v>
                </c:pt>
                <c:pt idx="1">
                  <c:v>3418</c:v>
                </c:pt>
              </c:numCache>
            </c:numRef>
          </c:val>
        </c:ser>
      </c:pie3D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472883116748869"/>
          <c:y val="5.3725525769817081E-2"/>
          <c:w val="0.60392687606831597"/>
          <c:h val="0.9173242237324810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Начисление по ПУ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ноябрь</c:v>
                </c:pt>
                <c:pt idx="1">
                  <c:v>декабрь</c:v>
                </c:pt>
                <c:pt idx="2">
                  <c:v>январь</c:v>
                </c:pt>
                <c:pt idx="3">
                  <c:v>февраль</c:v>
                </c:pt>
                <c:pt idx="4">
                  <c:v>март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83944</c:v>
                </c:pt>
                <c:pt idx="1">
                  <c:v>143196</c:v>
                </c:pt>
                <c:pt idx="2">
                  <c:v>135529</c:v>
                </c:pt>
                <c:pt idx="3">
                  <c:v>140761</c:v>
                </c:pt>
                <c:pt idx="4">
                  <c:v>111046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Начисление по площади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cat>
            <c:strRef>
              <c:f>Лист1!$A$2:$A$6</c:f>
              <c:strCache>
                <c:ptCount val="5"/>
                <c:pt idx="0">
                  <c:v>ноябрь</c:v>
                </c:pt>
                <c:pt idx="1">
                  <c:v>декабрь</c:v>
                </c:pt>
                <c:pt idx="2">
                  <c:v>январь</c:v>
                </c:pt>
                <c:pt idx="3">
                  <c:v>февраль</c:v>
                </c:pt>
                <c:pt idx="4">
                  <c:v>март</c:v>
                </c:pt>
              </c:strCache>
            </c:strRef>
          </c:cat>
          <c:val>
            <c:numRef>
              <c:f>Лист1!$C$2:$C$6</c:f>
              <c:numCache>
                <c:formatCode>_-* #,##0_р_._-;\-* #,##0_р_._-;_-* "-"??_р_._-;_-@_-</c:formatCode>
                <c:ptCount val="5"/>
                <c:pt idx="0">
                  <c:v>116882</c:v>
                </c:pt>
                <c:pt idx="1">
                  <c:v>133830</c:v>
                </c:pt>
                <c:pt idx="2">
                  <c:v>159075</c:v>
                </c:pt>
                <c:pt idx="3">
                  <c:v>182598</c:v>
                </c:pt>
                <c:pt idx="4">
                  <c:v>142322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Экономия</c:v>
                </c:pt>
              </c:strCache>
            </c:strRef>
          </c:tx>
          <c:spPr>
            <a:solidFill>
              <a:srgbClr val="FF0000"/>
            </a:solidFill>
            <a:ln w="28575">
              <a:solidFill>
                <a:schemeClr val="tx2">
                  <a:lumMod val="75000"/>
                </a:schemeClr>
              </a:solidFill>
            </a:ln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ru-RU" smtClean="0"/>
                      <a:t>3</a:t>
                    </a:r>
                    <a:r>
                      <a:rPr lang="en-US" smtClean="0"/>
                      <a:t>0 </a:t>
                    </a:r>
                    <a:r>
                      <a:rPr lang="en-US"/>
                      <a:t>851   </a:t>
                    </a:r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ru-RU" smtClean="0"/>
                      <a:t>- </a:t>
                    </a:r>
                    <a:r>
                      <a:rPr lang="en-US" smtClean="0"/>
                      <a:t>8 </a:t>
                    </a:r>
                    <a:r>
                      <a:rPr lang="en-US"/>
                      <a:t>855   </a:t>
                    </a:r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23 </a:t>
                    </a:r>
                    <a:r>
                      <a:rPr lang="en-US" dirty="0"/>
                      <a:t>546   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4.2393011753750612E-2"/>
                  <c:y val="4.707382187666738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41 </a:t>
                    </a:r>
                    <a:r>
                      <a:rPr lang="en-US" dirty="0"/>
                      <a:t>837   </a:t>
                    </a:r>
                  </a:p>
                </c:rich>
              </c:tx>
              <c:showVal val="1"/>
            </c:dLbl>
            <c:dLbl>
              <c:idx val="4"/>
              <c:layout>
                <c:manualLayout>
                  <c:x val="5.4700660327420145E-2"/>
                  <c:y val="2.7253121552538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31 </a:t>
                    </a:r>
                    <a:r>
                      <a:rPr lang="en-US" dirty="0"/>
                      <a:t>275   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041CFC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ноябрь</c:v>
                </c:pt>
                <c:pt idx="1">
                  <c:v>декабрь</c:v>
                </c:pt>
                <c:pt idx="2">
                  <c:v>январь</c:v>
                </c:pt>
                <c:pt idx="3">
                  <c:v>февраль</c:v>
                </c:pt>
                <c:pt idx="4">
                  <c:v>март</c:v>
                </c:pt>
              </c:strCache>
            </c:strRef>
          </c:cat>
          <c:val>
            <c:numRef>
              <c:f>Лист1!$D$2:$D$6</c:f>
              <c:numCache>
                <c:formatCode>_-* #,##0_р_._-;\-* #,##0_р_._-;_-* "-"??_р_._-;_-@_-</c:formatCode>
                <c:ptCount val="5"/>
                <c:pt idx="0">
                  <c:v>-30851</c:v>
                </c:pt>
                <c:pt idx="1">
                  <c:v>8855</c:v>
                </c:pt>
                <c:pt idx="2">
                  <c:v>-23546</c:v>
                </c:pt>
                <c:pt idx="3">
                  <c:v>-41837</c:v>
                </c:pt>
                <c:pt idx="4">
                  <c:v>-31275</c:v>
                </c:pt>
              </c:numCache>
            </c:numRef>
          </c:val>
        </c:ser>
        <c:axId val="104395136"/>
        <c:axId val="104396672"/>
      </c:barChart>
      <c:catAx>
        <c:axId val="104395136"/>
        <c:scaling>
          <c:orientation val="minMax"/>
        </c:scaling>
        <c:delete val="1"/>
        <c:axPos val="b"/>
        <c:tickLblPos val="nextTo"/>
        <c:crossAx val="104396672"/>
        <c:crosses val="autoZero"/>
        <c:auto val="1"/>
        <c:lblAlgn val="ctr"/>
        <c:lblOffset val="100"/>
      </c:catAx>
      <c:valAx>
        <c:axId val="104396672"/>
        <c:scaling>
          <c:orientation val="minMax"/>
        </c:scaling>
        <c:axPos val="l"/>
        <c:majorGridlines/>
        <c:numFmt formatCode="_-* #,##0_р_._-;\-* #,##0_р_._-;_-* &quot;-&quot;??_р_._-;_-@_-" sourceLinked="1"/>
        <c:tickLblPos val="nextTo"/>
        <c:crossAx val="104395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453217919600758"/>
          <c:y val="0.23204277261362111"/>
          <c:w val="0.22639755840915687"/>
          <c:h val="0.37560469902627242"/>
        </c:manualLayout>
      </c:layout>
    </c:legend>
    <c:plotVisOnly val="1"/>
  </c:chart>
  <c:txPr>
    <a:bodyPr/>
    <a:lstStyle/>
    <a:p>
      <a:pPr>
        <a:defRPr sz="16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 b="1">
                <a:solidFill>
                  <a:schemeClr val="tx1"/>
                </a:solidFill>
              </a:defRPr>
            </a:pPr>
            <a:r>
              <a:rPr lang="ru-RU" sz="1800" b="1" dirty="0">
                <a:solidFill>
                  <a:schemeClr val="tx1"/>
                </a:solidFill>
              </a:rPr>
              <a:t>здания</a:t>
            </a:r>
            <a:r>
              <a:rPr lang="ru-RU" sz="1800" b="1" dirty="0" smtClean="0">
                <a:solidFill>
                  <a:schemeClr val="tx1"/>
                </a:solidFill>
              </a:rPr>
              <a:t>,</a:t>
            </a:r>
          </a:p>
          <a:p>
            <a:pPr>
              <a:defRPr sz="1800" b="1">
                <a:solidFill>
                  <a:schemeClr val="tx1"/>
                </a:solidFill>
              </a:defRPr>
            </a:pPr>
            <a:r>
              <a:rPr lang="ru-RU" sz="1800" b="1" dirty="0" smtClean="0">
                <a:solidFill>
                  <a:schemeClr val="tx1"/>
                </a:solidFill>
              </a:rPr>
              <a:t> ед.</a:t>
            </a:r>
            <a:endParaRPr lang="ru-RU" sz="1800" b="1" dirty="0">
              <a:solidFill>
                <a:schemeClr val="tx1"/>
              </a:solidFill>
            </a:endParaRPr>
          </a:p>
        </c:rich>
      </c:tx>
      <c:layout/>
    </c:title>
    <c:view3D>
      <c:rotX val="20"/>
      <c:perspective val="0"/>
    </c:view3D>
    <c:plotArea>
      <c:layout>
        <c:manualLayout>
          <c:layoutTarget val="inner"/>
          <c:xMode val="edge"/>
          <c:yMode val="edge"/>
          <c:x val="3.0555555555555582E-2"/>
          <c:y val="0.13809177188611121"/>
          <c:w val="0.96944444444444533"/>
          <c:h val="0.852780849594521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здания, ед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explosion val="20"/>
          <c:dLbls>
            <c:dLbl>
              <c:idx val="0"/>
              <c:layout>
                <c:manualLayout>
                  <c:x val="-0.17361455599300088"/>
                  <c:y val="6.7078173458881299E-2"/>
                </c:manualLayout>
              </c:layout>
              <c:showVal val="1"/>
              <c:showPercent val="1"/>
            </c:dLbl>
            <c:dLbl>
              <c:idx val="1"/>
              <c:layout>
                <c:manualLayout>
                  <c:x val="-0.17712713254593201"/>
                  <c:y val="-0.21433329133887671"/>
                </c:manualLayout>
              </c:layout>
              <c:showVal val="1"/>
              <c:showPercent val="1"/>
            </c:dLbl>
            <c:dLbl>
              <c:idx val="2"/>
              <c:layout>
                <c:manualLayout>
                  <c:x val="0.17083677821522308"/>
                  <c:y val="-0.15475909957663408"/>
                </c:manualLayout>
              </c:layout>
              <c:showVal val="1"/>
              <c:showPercent val="1"/>
            </c:dLbl>
            <c:dLbl>
              <c:idx val="3"/>
              <c:layout>
                <c:manualLayout>
                  <c:x val="9.0739118547681547E-2"/>
                  <c:y val="0.10602783765876238"/>
                </c:manualLayout>
              </c:layout>
              <c:showVal val="1"/>
              <c:showPercent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Этажное жилье</c:v>
                </c:pt>
                <c:pt idx="1">
                  <c:v>Частный сектор</c:v>
                </c:pt>
                <c:pt idx="2">
                  <c:v>Юридические организации</c:v>
                </c:pt>
                <c:pt idx="3">
                  <c:v>Бюджетные организации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2292</c:v>
                </c:pt>
                <c:pt idx="1">
                  <c:v>1692</c:v>
                </c:pt>
                <c:pt idx="2">
                  <c:v>3640</c:v>
                </c:pt>
                <c:pt idx="3">
                  <c:v>802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ln w="28575">
              <a:solidFill>
                <a:schemeClr val="bg1">
                  <a:lumMod val="85000"/>
                </a:schemeClr>
              </a:solidFill>
            </a:ln>
          </c:spPr>
          <c:dLbls>
            <c:dLbl>
              <c:idx val="0"/>
              <c:layout>
                <c:manualLayout>
                  <c:x val="-6.694815471349648E-2"/>
                  <c:y val="4.3846412273579875E-2"/>
                </c:manualLayout>
              </c:layout>
              <c:showVal val="1"/>
            </c:dLbl>
            <c:dLbl>
              <c:idx val="1"/>
              <c:layout>
                <c:manualLayout>
                  <c:x val="-1.9899682185040977E-2"/>
                  <c:y val="-1.5169237660628797E-2"/>
                </c:manualLayout>
              </c:layout>
              <c:showVal val="1"/>
            </c:dLbl>
            <c:dLbl>
              <c:idx val="2"/>
              <c:layout>
                <c:manualLayout>
                  <c:x val="-2.6596793920635131E-2"/>
                  <c:y val="-1.4222122679806265E-2"/>
                </c:manualLayout>
              </c:layout>
              <c:showVal val="1"/>
            </c:dLbl>
            <c:dLbl>
              <c:idx val="3"/>
              <c:layout>
                <c:manualLayout>
                  <c:x val="-1.6916511144553961E-2"/>
                  <c:y val="-1.1210487957525101E-2"/>
                </c:manualLayout>
              </c:layout>
              <c:showVal val="1"/>
            </c:dLbl>
            <c:dLbl>
              <c:idx val="4"/>
              <c:layout>
                <c:manualLayout>
                  <c:x val="-6.1514585980196193E-3"/>
                  <c:y val="-1.825884177738015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Заработная плата</c:v>
                </c:pt>
                <c:pt idx="1">
                  <c:v>Электроэнергия</c:v>
                </c:pt>
                <c:pt idx="2">
                  <c:v>Ремонт</c:v>
                </c:pt>
                <c:pt idx="3">
                  <c:v>Нормативные потери</c:v>
                </c:pt>
                <c:pt idx="4">
                  <c:v>Другие расходы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1141866.73</c:v>
                </c:pt>
                <c:pt idx="1">
                  <c:v>737146.28999999922</c:v>
                </c:pt>
                <c:pt idx="2">
                  <c:v>587347.54</c:v>
                </c:pt>
                <c:pt idx="3">
                  <c:v>1206751.27</c:v>
                </c:pt>
                <c:pt idx="4">
                  <c:v>435024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dLbls>
            <c:dLbl>
              <c:idx val="0"/>
              <c:layout>
                <c:manualLayout>
                  <c:x val="8.5217450483528051E-2"/>
                  <c:y val="4.47935272544025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1</a:t>
                    </a:r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 246 342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3.6908751588117711E-2"/>
                  <c:y val="-1.8258841777380151E-2"/>
                </c:manualLayout>
              </c:layout>
              <c:showVal val="1"/>
            </c:dLbl>
            <c:dLbl>
              <c:idx val="2"/>
              <c:layout>
                <c:manualLayout>
                  <c:x val="1.3932376511832406E-2"/>
                  <c:y val="-2.7497130378790195E-2"/>
                </c:manualLayout>
              </c:layout>
              <c:showVal val="1"/>
            </c:dLbl>
            <c:dLbl>
              <c:idx val="3"/>
              <c:layout>
                <c:manualLayout>
                  <c:x val="3.0757292990098089E-2"/>
                  <c:y val="-2.6861099496156841E-2"/>
                </c:manualLayout>
              </c:layout>
              <c:showVal val="1"/>
            </c:dLbl>
            <c:dLbl>
              <c:idx val="4"/>
              <c:layout>
                <c:manualLayout>
                  <c:x val="4.3060210186137413E-2"/>
                  <c:y val="-1.825884177738015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674 798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Заработная плата</c:v>
                </c:pt>
                <c:pt idx="1">
                  <c:v>Электроэнергия</c:v>
                </c:pt>
                <c:pt idx="2">
                  <c:v>Ремонт</c:v>
                </c:pt>
                <c:pt idx="3">
                  <c:v>Нормативные потери</c:v>
                </c:pt>
                <c:pt idx="4">
                  <c:v>Другие расходы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1246342.6003</c:v>
                </c:pt>
                <c:pt idx="1">
                  <c:v>943541.98831321381</c:v>
                </c:pt>
                <c:pt idx="2">
                  <c:v>606186.40331999911</c:v>
                </c:pt>
                <c:pt idx="3">
                  <c:v>1208762.621419041</c:v>
                </c:pt>
                <c:pt idx="4">
                  <c:v>674797.85071544955</c:v>
                </c:pt>
              </c:numCache>
            </c:numRef>
          </c:val>
        </c:ser>
        <c:shape val="box"/>
        <c:axId val="94699520"/>
        <c:axId val="94701056"/>
        <c:axId val="0"/>
      </c:bar3DChart>
      <c:catAx>
        <c:axId val="94699520"/>
        <c:scaling>
          <c:orientation val="minMax"/>
        </c:scaling>
        <c:delete val="1"/>
        <c:axPos val="b"/>
        <c:tickLblPos val="nextTo"/>
        <c:crossAx val="94701056"/>
        <c:crosses val="autoZero"/>
        <c:auto val="1"/>
        <c:lblAlgn val="ctr"/>
        <c:lblOffset val="100"/>
      </c:catAx>
      <c:valAx>
        <c:axId val="94701056"/>
        <c:scaling>
          <c:orientation val="minMax"/>
          <c:max val="1200000"/>
          <c:min val="0"/>
        </c:scaling>
        <c:delete val="1"/>
        <c:axPos val="l"/>
        <c:majorGridlines/>
        <c:numFmt formatCode="#,##0" sourceLinked="1"/>
        <c:tickLblPos val="nextTo"/>
        <c:crossAx val="94699520"/>
        <c:crosses val="autoZero"/>
        <c:crossBetween val="between"/>
        <c:majorUnit val="40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cat>
            <c:strRef>
              <c:f>Лист1!$A$1:$A$5</c:f>
              <c:strCach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 (план)</c:v>
                </c:pt>
              </c:strCache>
            </c:strRef>
          </c:cat>
          <c:val>
            <c:numRef>
              <c:f>Лист1!$B$1:$B$5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dLbls>
            <c:showVal val="1"/>
          </c:dLbls>
          <c:cat>
            <c:strRef>
              <c:f>Лист1!$A$1:$A$5</c:f>
              <c:strCach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 (план)</c:v>
                </c:pt>
              </c:strCache>
            </c:strRef>
          </c:cat>
          <c:val>
            <c:numRef>
              <c:f>Лист1!$C$1:$C$5</c:f>
              <c:numCache>
                <c:formatCode>General</c:formatCode>
                <c:ptCount val="5"/>
                <c:pt idx="0">
                  <c:v>945</c:v>
                </c:pt>
                <c:pt idx="1">
                  <c:v>934</c:v>
                </c:pt>
                <c:pt idx="2">
                  <c:v>934</c:v>
                </c:pt>
                <c:pt idx="3">
                  <c:v>907</c:v>
                </c:pt>
                <c:pt idx="4">
                  <c:v>888</c:v>
                </c:pt>
              </c:numCache>
            </c:numRef>
          </c:val>
        </c:ser>
        <c:ser>
          <c:idx val="2"/>
          <c:order val="2"/>
          <c:dLbls>
            <c:showVal val="1"/>
          </c:dLbls>
          <c:cat>
            <c:strRef>
              <c:f>Лист1!$A$1:$A$5</c:f>
              <c:strCach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 (план)</c:v>
                </c:pt>
              </c:strCache>
            </c:strRef>
          </c:cat>
          <c:val>
            <c:numRef>
              <c:f>Лист1!$D$1:$D$5</c:f>
              <c:numCache>
                <c:formatCode>General</c:formatCode>
                <c:ptCount val="5"/>
                <c:pt idx="0">
                  <c:v>436</c:v>
                </c:pt>
                <c:pt idx="1">
                  <c:v>417</c:v>
                </c:pt>
                <c:pt idx="2">
                  <c:v>164</c:v>
                </c:pt>
                <c:pt idx="3">
                  <c:v>320</c:v>
                </c:pt>
                <c:pt idx="4">
                  <c:v>102</c:v>
                </c:pt>
              </c:numCache>
            </c:numRef>
          </c:val>
        </c:ser>
        <c:overlap val="100"/>
        <c:axId val="63985920"/>
        <c:axId val="64373120"/>
      </c:barChart>
      <c:catAx>
        <c:axId val="63985920"/>
        <c:scaling>
          <c:orientation val="minMax"/>
        </c:scaling>
        <c:axPos val="b"/>
        <c:tickLblPos val="nextTo"/>
        <c:crossAx val="64373120"/>
        <c:crosses val="autoZero"/>
        <c:auto val="1"/>
        <c:lblAlgn val="ctr"/>
        <c:lblOffset val="100"/>
      </c:catAx>
      <c:valAx>
        <c:axId val="64373120"/>
        <c:scaling>
          <c:orientation val="minMax"/>
        </c:scaling>
        <c:axPos val="l"/>
        <c:majorGridlines/>
        <c:numFmt formatCode="General" sourceLinked="1"/>
        <c:tickLblPos val="nextTo"/>
        <c:crossAx val="639859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0"/>
  <c:chart>
    <c:autoTitleDeleted val="1"/>
    <c:plotArea>
      <c:layout>
        <c:manualLayout>
          <c:layoutTarget val="inner"/>
          <c:xMode val="edge"/>
          <c:yMode val="edge"/>
          <c:x val="4.7186708471644905E-2"/>
          <c:y val="5.8690612839106038E-2"/>
          <c:w val="0.95281329152835514"/>
          <c:h val="0.7885957877089575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5"/>
            <c:spPr>
              <a:solidFill>
                <a:srgbClr val="92D050"/>
              </a:solidFill>
            </c:spPr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2363</a:t>
                    </a:r>
                    <a:r>
                      <a:rPr lang="ru-RU" smtClean="0"/>
                      <a:t>8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layout>
                <c:manualLayout>
                  <c:x val="-2.8444347290698352E-3"/>
                  <c:y val="4.5008176567751879E-3"/>
                </c:manualLayout>
              </c:layout>
              <c:showVal val="1"/>
            </c:dLbl>
            <c:showVal val="1"/>
          </c:dLbls>
          <c:cat>
            <c:strRef>
              <c:f>Лист1!$A$2:$A$7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 (план)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17097</c:v>
                </c:pt>
                <c:pt idx="1">
                  <c:v>15935</c:v>
                </c:pt>
                <c:pt idx="2">
                  <c:v>13971</c:v>
                </c:pt>
                <c:pt idx="3">
                  <c:v>12361</c:v>
                </c:pt>
                <c:pt idx="4">
                  <c:v>10312</c:v>
                </c:pt>
                <c:pt idx="5">
                  <c:v>9500</c:v>
                </c:pt>
              </c:numCache>
            </c:numRef>
          </c:val>
        </c:ser>
        <c:axId val="96655616"/>
        <c:axId val="96661504"/>
      </c:barChart>
      <c:catAx>
        <c:axId val="9665561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96661504"/>
        <c:crosses val="autoZero"/>
        <c:auto val="1"/>
        <c:lblAlgn val="ctr"/>
        <c:lblOffset val="100"/>
      </c:catAx>
      <c:valAx>
        <c:axId val="96661504"/>
        <c:scaling>
          <c:orientation val="minMax"/>
        </c:scaling>
        <c:axPos val="l"/>
        <c:majorGridlines/>
        <c:numFmt formatCode="General" sourceLinked="1"/>
        <c:tickLblPos val="nextTo"/>
        <c:crossAx val="96655616"/>
        <c:crossesAt val="1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+mn-lt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7186708471644905E-2"/>
          <c:y val="5.8690612839106017E-2"/>
          <c:w val="0.95281329152835514"/>
          <c:h val="0.7885957877089576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11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6"/>
              <c:layout>
                <c:manualLayout>
                  <c:x val="-3.9822086206977643E-2"/>
                  <c:y val="5.678798398611411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 i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Лист1!$A$2:$A$13</c:f>
              <c:strCach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 (план)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29.1</c:v>
                </c:pt>
                <c:pt idx="1">
                  <c:v>20.399999999999999</c:v>
                </c:pt>
                <c:pt idx="2">
                  <c:v>16.2</c:v>
                </c:pt>
                <c:pt idx="3">
                  <c:v>20.2</c:v>
                </c:pt>
                <c:pt idx="4">
                  <c:v>23.1</c:v>
                </c:pt>
                <c:pt idx="5">
                  <c:v>22.4</c:v>
                </c:pt>
                <c:pt idx="6">
                  <c:v>47.1</c:v>
                </c:pt>
                <c:pt idx="7">
                  <c:v>28.9</c:v>
                </c:pt>
                <c:pt idx="8">
                  <c:v>39.5</c:v>
                </c:pt>
                <c:pt idx="9">
                  <c:v>40.5</c:v>
                </c:pt>
                <c:pt idx="10">
                  <c:v>33.200000000000003</c:v>
                </c:pt>
                <c:pt idx="11">
                  <c:v>26.8</c:v>
                </c:pt>
              </c:numCache>
            </c:numRef>
          </c:val>
        </c:ser>
        <c:axId val="96941184"/>
        <c:axId val="96942720"/>
      </c:barChart>
      <c:catAx>
        <c:axId val="96941184"/>
        <c:scaling>
          <c:orientation val="minMax"/>
        </c:scaling>
        <c:axPos val="b"/>
        <c:numFmt formatCode="General" sourceLinked="1"/>
        <c:tickLblPos val="nextTo"/>
        <c:txPr>
          <a:bodyPr rot="0" vert="horz" anchor="ctr" anchorCtr="0"/>
          <a:lstStyle/>
          <a:p>
            <a:pPr>
              <a:defRPr sz="1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6942720"/>
        <c:crosses val="autoZero"/>
        <c:auto val="1"/>
        <c:lblAlgn val="ctr"/>
        <c:lblOffset val="100"/>
      </c:catAx>
      <c:valAx>
        <c:axId val="9694272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1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6941184"/>
        <c:crossesAt val="1"/>
        <c:crossBetween val="between"/>
      </c:valAx>
      <c:spPr>
        <a:ln>
          <a:noFill/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title>
      <c:txPr>
        <a:bodyPr/>
        <a:lstStyle/>
        <a:p>
          <a:pPr>
            <a:defRPr u="sng"/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домов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Многоэтажные дома</c:v>
                </c:pt>
                <c:pt idx="1">
                  <c:v>Частный сектор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2285</c:v>
                </c:pt>
                <c:pt idx="1">
                  <c:v>1692</c:v>
                </c:pt>
              </c:numCache>
            </c:numRef>
          </c:val>
        </c:ser>
      </c:pie3D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title>
      <c:txPr>
        <a:bodyPr/>
        <a:lstStyle/>
        <a:p>
          <a:pPr>
            <a:defRPr u="sng">
              <a:solidFill>
                <a:srgbClr val="041CFC"/>
              </a:solidFill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Потребность в ПУ, шт.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Многоэтажные дома</c:v>
                </c:pt>
                <c:pt idx="1">
                  <c:v>Частный сектор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3324</c:v>
                </c:pt>
                <c:pt idx="1">
                  <c:v>1692</c:v>
                </c:pt>
              </c:numCache>
            </c:numRef>
          </c:val>
        </c:ser>
      </c:pie3D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title>
      <c:txPr>
        <a:bodyPr/>
        <a:lstStyle/>
        <a:p>
          <a:pPr>
            <a:defRPr u="sng">
              <a:solidFill>
                <a:srgbClr val="27C336"/>
              </a:solidFill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Установлено ПУ, шт.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Многоэтажные дома</c:v>
                </c:pt>
                <c:pt idx="1">
                  <c:v>Частный сектор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1237</c:v>
                </c:pt>
                <c:pt idx="1">
                  <c:v>361</c:v>
                </c:pt>
              </c:numCache>
            </c:numRef>
          </c:val>
        </c:ser>
      </c:pie3D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52175C-BB02-41B5-BC8A-9A2C2DF0370D}" type="doc">
      <dgm:prSet loTypeId="urn:microsoft.com/office/officeart/2005/8/layout/pyramid1" loCatId="pyramid" qsTypeId="urn:microsoft.com/office/officeart/2005/8/quickstyle/3d4" qsCatId="3D" csTypeId="urn:microsoft.com/office/officeart/2005/8/colors/colorful1" csCatId="colorful" phldr="1"/>
      <dgm:spPr/>
    </dgm:pt>
    <dgm:pt modelId="{243D0B73-FAF2-4F8F-9F9B-A01008F4D12A}">
      <dgm:prSet phldrT="[Текст]" custT="1"/>
      <dgm:spPr/>
      <dgm:t>
        <a:bodyPr/>
        <a:lstStyle/>
        <a:p>
          <a:endParaRPr lang="ru-RU" sz="1800" dirty="0" smtClean="0">
            <a:latin typeface="Arial" pitchFamily="34" charset="0"/>
            <a:cs typeface="Arial" pitchFamily="34" charset="0"/>
          </a:endParaRPr>
        </a:p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Прочие – </a:t>
          </a:r>
          <a:r>
            <a:rPr lang="ru-RU" sz="1400" b="1" dirty="0" smtClean="0">
              <a:solidFill>
                <a:srgbClr val="041CFC"/>
              </a:solidFill>
              <a:latin typeface="Arial" pitchFamily="34" charset="0"/>
              <a:cs typeface="Arial" pitchFamily="34" charset="0"/>
            </a:rPr>
            <a:t>11%</a:t>
          </a:r>
          <a:endParaRPr lang="ru-RU" sz="1400" b="1" dirty="0">
            <a:solidFill>
              <a:srgbClr val="041CFC"/>
            </a:solidFill>
            <a:latin typeface="Arial" pitchFamily="34" charset="0"/>
            <a:cs typeface="Arial" pitchFamily="34" charset="0"/>
          </a:endParaRPr>
        </a:p>
      </dgm:t>
    </dgm:pt>
    <dgm:pt modelId="{E937686A-6DE1-4D70-8A86-32CE648D26DA}" type="parTrans" cxnId="{A5E95D53-0E7C-4AC4-B39B-F12B419737E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87EB092-50B3-4303-ABC5-B438A036BDF3}" type="sibTrans" cxnId="{A5E95D53-0E7C-4AC4-B39B-F12B419737E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DFB5D08-A934-405A-95D4-77BD5DAF3124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Ремонт- </a:t>
          </a:r>
          <a:r>
            <a:rPr lang="ru-RU" b="1" dirty="0" smtClean="0">
              <a:solidFill>
                <a:srgbClr val="041CFC"/>
              </a:solidFill>
              <a:latin typeface="Arial" pitchFamily="34" charset="0"/>
              <a:cs typeface="Arial" pitchFamily="34" charset="0"/>
            </a:rPr>
            <a:t>14%</a:t>
          </a:r>
          <a:endParaRPr lang="ru-RU" b="1" dirty="0">
            <a:solidFill>
              <a:srgbClr val="041CFC"/>
            </a:solidFill>
            <a:latin typeface="Arial" pitchFamily="34" charset="0"/>
            <a:cs typeface="Arial" pitchFamily="34" charset="0"/>
          </a:endParaRPr>
        </a:p>
      </dgm:t>
    </dgm:pt>
    <dgm:pt modelId="{0B1DF2E6-01E1-469B-A751-1A6236D185ED}" type="parTrans" cxnId="{536AE0C2-59A1-4C9B-99C0-E953939E35B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F7C15BD-3418-41CA-BA81-80BD7872D3D2}" type="sibTrans" cxnId="{536AE0C2-59A1-4C9B-99C0-E953939E35B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FE7BC8F-E11C-4D69-A216-11BCD6B1070A}">
      <dgm:prSet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Электроэнергия и вода - </a:t>
          </a:r>
          <a:r>
            <a:rPr lang="ru-RU" b="1" dirty="0" smtClean="0">
              <a:solidFill>
                <a:srgbClr val="041CFC"/>
              </a:solidFill>
              <a:latin typeface="Arial" pitchFamily="34" charset="0"/>
              <a:cs typeface="Arial" pitchFamily="34" charset="0"/>
            </a:rPr>
            <a:t>24%</a:t>
          </a:r>
          <a:endParaRPr lang="ru-RU" b="1" dirty="0">
            <a:solidFill>
              <a:srgbClr val="041CFC"/>
            </a:solidFill>
            <a:latin typeface="Arial" pitchFamily="34" charset="0"/>
            <a:cs typeface="Arial" pitchFamily="34" charset="0"/>
          </a:endParaRPr>
        </a:p>
      </dgm:t>
    </dgm:pt>
    <dgm:pt modelId="{CBE202E6-9CFD-446D-BF36-3794F6C9F549}" type="parTrans" cxnId="{3AB9783F-EB87-4B44-B2BE-0EE60187546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14D7433-EA21-4664-8CDC-36C631C45271}" type="sibTrans" cxnId="{3AB9783F-EB87-4B44-B2BE-0EE60187546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D12A2DD-B467-4863-B10A-FAE88EB64FFA}">
      <dgm:prSet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Расходы на оплату труда- </a:t>
          </a:r>
          <a:r>
            <a:rPr lang="ru-RU" b="1" dirty="0" smtClean="0">
              <a:solidFill>
                <a:srgbClr val="041CFC"/>
              </a:solidFill>
              <a:latin typeface="Arial" pitchFamily="34" charset="0"/>
              <a:cs typeface="Arial" pitchFamily="34" charset="0"/>
            </a:rPr>
            <a:t>26%</a:t>
          </a:r>
          <a:endParaRPr lang="ru-RU" b="1" dirty="0">
            <a:solidFill>
              <a:srgbClr val="041CFC"/>
            </a:solidFill>
            <a:latin typeface="Arial" pitchFamily="34" charset="0"/>
            <a:cs typeface="Arial" pitchFamily="34" charset="0"/>
          </a:endParaRPr>
        </a:p>
      </dgm:t>
    </dgm:pt>
    <dgm:pt modelId="{49EE5138-D296-4149-9281-38E84946C95A}" type="parTrans" cxnId="{5BFD6345-9542-4CB8-95D2-8444CABCB9E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C433986-C566-423A-B389-F084453E5480}" type="sibTrans" cxnId="{5BFD6345-9542-4CB8-95D2-8444CABCB9E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CEDFDF6-AC52-4173-8F51-3647DAC4B511}">
      <dgm:prSet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Нормативные технические потери- </a:t>
          </a:r>
          <a:r>
            <a:rPr lang="ru-RU" b="1" dirty="0" smtClean="0">
              <a:solidFill>
                <a:srgbClr val="041CFC"/>
              </a:solidFill>
              <a:latin typeface="Arial" pitchFamily="34" charset="0"/>
              <a:cs typeface="Arial" pitchFamily="34" charset="0"/>
            </a:rPr>
            <a:t>32%</a:t>
          </a:r>
          <a:endParaRPr lang="ru-RU" b="1" dirty="0">
            <a:solidFill>
              <a:srgbClr val="041CFC"/>
            </a:solidFill>
            <a:latin typeface="Arial" pitchFamily="34" charset="0"/>
            <a:cs typeface="Arial" pitchFamily="34" charset="0"/>
          </a:endParaRPr>
        </a:p>
      </dgm:t>
    </dgm:pt>
    <dgm:pt modelId="{7A1E8A81-BF95-4984-939B-9929D9A244A4}" type="parTrans" cxnId="{21A91B36-E126-4E29-AE44-00EDC240399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C0A2CA6-B3B9-444B-8CA0-489DD2CF1BA2}" type="sibTrans" cxnId="{21A91B36-E126-4E29-AE44-00EDC240399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742D9B7-B2D2-4AD9-8EA3-C958F8DBD776}" type="pres">
      <dgm:prSet presAssocID="{BB52175C-BB02-41B5-BC8A-9A2C2DF0370D}" presName="Name0" presStyleCnt="0">
        <dgm:presLayoutVars>
          <dgm:dir/>
          <dgm:animLvl val="lvl"/>
          <dgm:resizeHandles val="exact"/>
        </dgm:presLayoutVars>
      </dgm:prSet>
      <dgm:spPr/>
    </dgm:pt>
    <dgm:pt modelId="{26007B05-2057-435A-A5BF-A109E700D5E3}" type="pres">
      <dgm:prSet presAssocID="{243D0B73-FAF2-4F8F-9F9B-A01008F4D12A}" presName="Name8" presStyleCnt="0"/>
      <dgm:spPr/>
    </dgm:pt>
    <dgm:pt modelId="{DA177EAC-2EBA-47B3-8E8D-F3A904ECDD67}" type="pres">
      <dgm:prSet presAssocID="{243D0B73-FAF2-4F8F-9F9B-A01008F4D12A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EDA5D-F638-4409-ABAC-C26B650108C2}" type="pres">
      <dgm:prSet presAssocID="{243D0B73-FAF2-4F8F-9F9B-A01008F4D12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E91AC7-AB56-4B6C-AB07-CACA5CC3489E}" type="pres">
      <dgm:prSet presAssocID="{9DFB5D08-A934-405A-95D4-77BD5DAF3124}" presName="Name8" presStyleCnt="0"/>
      <dgm:spPr/>
    </dgm:pt>
    <dgm:pt modelId="{154F1FD6-B972-4F8A-AFEB-EF378EE02D41}" type="pres">
      <dgm:prSet presAssocID="{9DFB5D08-A934-405A-95D4-77BD5DAF3124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E49AF-829C-4348-8ED6-06C08547ABC1}" type="pres">
      <dgm:prSet presAssocID="{9DFB5D08-A934-405A-95D4-77BD5DAF312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366B5-8974-4D52-9A4B-C1784E5C4E1B}" type="pres">
      <dgm:prSet presAssocID="{7FE7BC8F-E11C-4D69-A216-11BCD6B1070A}" presName="Name8" presStyleCnt="0"/>
      <dgm:spPr/>
    </dgm:pt>
    <dgm:pt modelId="{C840E335-9427-4DB5-A780-36D1B985379B}" type="pres">
      <dgm:prSet presAssocID="{7FE7BC8F-E11C-4D69-A216-11BCD6B1070A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73BBD-424F-452B-8CDD-A6505451CE74}" type="pres">
      <dgm:prSet presAssocID="{7FE7BC8F-E11C-4D69-A216-11BCD6B1070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CBE85C-F0BB-44A6-8E0B-D7BA146E21CE}" type="pres">
      <dgm:prSet presAssocID="{CD12A2DD-B467-4863-B10A-FAE88EB64FFA}" presName="Name8" presStyleCnt="0"/>
      <dgm:spPr/>
    </dgm:pt>
    <dgm:pt modelId="{7E5D1188-C21D-4D1D-ACEB-95F9E7F1B7B3}" type="pres">
      <dgm:prSet presAssocID="{CD12A2DD-B467-4863-B10A-FAE88EB64FFA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F9A0E7-F61D-4808-AAD2-3AA41DE75C4A}" type="pres">
      <dgm:prSet presAssocID="{CD12A2DD-B467-4863-B10A-FAE88EB64FF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29194E-D22F-4F2D-9B61-33E3EBE43EC1}" type="pres">
      <dgm:prSet presAssocID="{FCEDFDF6-AC52-4173-8F51-3647DAC4B511}" presName="Name8" presStyleCnt="0"/>
      <dgm:spPr/>
    </dgm:pt>
    <dgm:pt modelId="{5FB87929-7DB1-4FDA-9E5D-43BD56593422}" type="pres">
      <dgm:prSet presAssocID="{FCEDFDF6-AC52-4173-8F51-3647DAC4B511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1FA2FC-6613-4DBD-8C74-788246A14109}" type="pres">
      <dgm:prSet presAssocID="{FCEDFDF6-AC52-4173-8F51-3647DAC4B51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F2EE79-5756-4298-ACDD-E14EB663BCAE}" type="presOf" srcId="{FCEDFDF6-AC52-4173-8F51-3647DAC4B511}" destId="{5FB87929-7DB1-4FDA-9E5D-43BD56593422}" srcOrd="0" destOrd="0" presId="urn:microsoft.com/office/officeart/2005/8/layout/pyramid1"/>
    <dgm:cxn modelId="{49310240-C0EE-488E-AA20-21B086199A63}" type="presOf" srcId="{9DFB5D08-A934-405A-95D4-77BD5DAF3124}" destId="{154F1FD6-B972-4F8A-AFEB-EF378EE02D41}" srcOrd="0" destOrd="0" presId="urn:microsoft.com/office/officeart/2005/8/layout/pyramid1"/>
    <dgm:cxn modelId="{605BBA34-27ED-49CA-847C-D158427066A7}" type="presOf" srcId="{7FE7BC8F-E11C-4D69-A216-11BCD6B1070A}" destId="{29B73BBD-424F-452B-8CDD-A6505451CE74}" srcOrd="1" destOrd="0" presId="urn:microsoft.com/office/officeart/2005/8/layout/pyramid1"/>
    <dgm:cxn modelId="{6DDDEE15-5670-49F3-B25A-96252E8779F0}" type="presOf" srcId="{CD12A2DD-B467-4863-B10A-FAE88EB64FFA}" destId="{AEF9A0E7-F61D-4808-AAD2-3AA41DE75C4A}" srcOrd="1" destOrd="0" presId="urn:microsoft.com/office/officeart/2005/8/layout/pyramid1"/>
    <dgm:cxn modelId="{755C3E7A-EB3C-4FAA-A893-059FB03D8CF0}" type="presOf" srcId="{243D0B73-FAF2-4F8F-9F9B-A01008F4D12A}" destId="{0CBEDA5D-F638-4409-ABAC-C26B650108C2}" srcOrd="1" destOrd="0" presId="urn:microsoft.com/office/officeart/2005/8/layout/pyramid1"/>
    <dgm:cxn modelId="{7E1823F7-1027-4F19-834C-CA05F8284AC2}" type="presOf" srcId="{BB52175C-BB02-41B5-BC8A-9A2C2DF0370D}" destId="{C742D9B7-B2D2-4AD9-8EA3-C958F8DBD776}" srcOrd="0" destOrd="0" presId="urn:microsoft.com/office/officeart/2005/8/layout/pyramid1"/>
    <dgm:cxn modelId="{536AE0C2-59A1-4C9B-99C0-E953939E35BA}" srcId="{BB52175C-BB02-41B5-BC8A-9A2C2DF0370D}" destId="{9DFB5D08-A934-405A-95D4-77BD5DAF3124}" srcOrd="1" destOrd="0" parTransId="{0B1DF2E6-01E1-469B-A751-1A6236D185ED}" sibTransId="{5F7C15BD-3418-41CA-BA81-80BD7872D3D2}"/>
    <dgm:cxn modelId="{1019FC94-1C38-40A9-9AA8-3AE326C6F3AA}" type="presOf" srcId="{CD12A2DD-B467-4863-B10A-FAE88EB64FFA}" destId="{7E5D1188-C21D-4D1D-ACEB-95F9E7F1B7B3}" srcOrd="0" destOrd="0" presId="urn:microsoft.com/office/officeart/2005/8/layout/pyramid1"/>
    <dgm:cxn modelId="{AAB9E7DD-2619-4342-B6BE-785BBD45279C}" type="presOf" srcId="{9DFB5D08-A934-405A-95D4-77BD5DAF3124}" destId="{A33E49AF-829C-4348-8ED6-06C08547ABC1}" srcOrd="1" destOrd="0" presId="urn:microsoft.com/office/officeart/2005/8/layout/pyramid1"/>
    <dgm:cxn modelId="{5C521CE6-8150-478E-ACC1-1F310F0F5891}" type="presOf" srcId="{7FE7BC8F-E11C-4D69-A216-11BCD6B1070A}" destId="{C840E335-9427-4DB5-A780-36D1B985379B}" srcOrd="0" destOrd="0" presId="urn:microsoft.com/office/officeart/2005/8/layout/pyramid1"/>
    <dgm:cxn modelId="{A5E95D53-0E7C-4AC4-B39B-F12B419737E6}" srcId="{BB52175C-BB02-41B5-BC8A-9A2C2DF0370D}" destId="{243D0B73-FAF2-4F8F-9F9B-A01008F4D12A}" srcOrd="0" destOrd="0" parTransId="{E937686A-6DE1-4D70-8A86-32CE648D26DA}" sibTransId="{587EB092-50B3-4303-ABC5-B438A036BDF3}"/>
    <dgm:cxn modelId="{5BFD6345-9542-4CB8-95D2-8444CABCB9EA}" srcId="{BB52175C-BB02-41B5-BC8A-9A2C2DF0370D}" destId="{CD12A2DD-B467-4863-B10A-FAE88EB64FFA}" srcOrd="3" destOrd="0" parTransId="{49EE5138-D296-4149-9281-38E84946C95A}" sibTransId="{8C433986-C566-423A-B389-F084453E5480}"/>
    <dgm:cxn modelId="{3AB9783F-EB87-4B44-B2BE-0EE601875461}" srcId="{BB52175C-BB02-41B5-BC8A-9A2C2DF0370D}" destId="{7FE7BC8F-E11C-4D69-A216-11BCD6B1070A}" srcOrd="2" destOrd="0" parTransId="{CBE202E6-9CFD-446D-BF36-3794F6C9F549}" sibTransId="{114D7433-EA21-4664-8CDC-36C631C45271}"/>
    <dgm:cxn modelId="{A3A6D7C7-B91A-482E-87A7-E0AA8629CAD2}" type="presOf" srcId="{243D0B73-FAF2-4F8F-9F9B-A01008F4D12A}" destId="{DA177EAC-2EBA-47B3-8E8D-F3A904ECDD67}" srcOrd="0" destOrd="0" presId="urn:microsoft.com/office/officeart/2005/8/layout/pyramid1"/>
    <dgm:cxn modelId="{BD66BEF2-D843-4D6C-8D2F-142B5913F086}" type="presOf" srcId="{FCEDFDF6-AC52-4173-8F51-3647DAC4B511}" destId="{581FA2FC-6613-4DBD-8C74-788246A14109}" srcOrd="1" destOrd="0" presId="urn:microsoft.com/office/officeart/2005/8/layout/pyramid1"/>
    <dgm:cxn modelId="{21A91B36-E126-4E29-AE44-00EDC2403996}" srcId="{BB52175C-BB02-41B5-BC8A-9A2C2DF0370D}" destId="{FCEDFDF6-AC52-4173-8F51-3647DAC4B511}" srcOrd="4" destOrd="0" parTransId="{7A1E8A81-BF95-4984-939B-9929D9A244A4}" sibTransId="{0C0A2CA6-B3B9-444B-8CA0-489DD2CF1BA2}"/>
    <dgm:cxn modelId="{D2D513BB-DDF5-4CE9-91D1-2216EDF8E2CB}" type="presParOf" srcId="{C742D9B7-B2D2-4AD9-8EA3-C958F8DBD776}" destId="{26007B05-2057-435A-A5BF-A109E700D5E3}" srcOrd="0" destOrd="0" presId="urn:microsoft.com/office/officeart/2005/8/layout/pyramid1"/>
    <dgm:cxn modelId="{0506D870-C3C8-4E75-8D92-7B3319AE27BC}" type="presParOf" srcId="{26007B05-2057-435A-A5BF-A109E700D5E3}" destId="{DA177EAC-2EBA-47B3-8E8D-F3A904ECDD67}" srcOrd="0" destOrd="0" presId="urn:microsoft.com/office/officeart/2005/8/layout/pyramid1"/>
    <dgm:cxn modelId="{C130A20C-CC06-45B3-9882-158495C01095}" type="presParOf" srcId="{26007B05-2057-435A-A5BF-A109E700D5E3}" destId="{0CBEDA5D-F638-4409-ABAC-C26B650108C2}" srcOrd="1" destOrd="0" presId="urn:microsoft.com/office/officeart/2005/8/layout/pyramid1"/>
    <dgm:cxn modelId="{BEDAEF6C-EB70-4692-B83B-A3464F9A14DF}" type="presParOf" srcId="{C742D9B7-B2D2-4AD9-8EA3-C958F8DBD776}" destId="{D4E91AC7-AB56-4B6C-AB07-CACA5CC3489E}" srcOrd="1" destOrd="0" presId="urn:microsoft.com/office/officeart/2005/8/layout/pyramid1"/>
    <dgm:cxn modelId="{192357A6-1B27-4D74-8FE2-C9961197D6FA}" type="presParOf" srcId="{D4E91AC7-AB56-4B6C-AB07-CACA5CC3489E}" destId="{154F1FD6-B972-4F8A-AFEB-EF378EE02D41}" srcOrd="0" destOrd="0" presId="urn:microsoft.com/office/officeart/2005/8/layout/pyramid1"/>
    <dgm:cxn modelId="{E27355A8-C9DF-46C6-8D20-26F6A3019FD9}" type="presParOf" srcId="{D4E91AC7-AB56-4B6C-AB07-CACA5CC3489E}" destId="{A33E49AF-829C-4348-8ED6-06C08547ABC1}" srcOrd="1" destOrd="0" presId="urn:microsoft.com/office/officeart/2005/8/layout/pyramid1"/>
    <dgm:cxn modelId="{1F8B0A3A-DC53-4A3C-9ABC-B21DD3B17701}" type="presParOf" srcId="{C742D9B7-B2D2-4AD9-8EA3-C958F8DBD776}" destId="{D6A366B5-8974-4D52-9A4B-C1784E5C4E1B}" srcOrd="2" destOrd="0" presId="urn:microsoft.com/office/officeart/2005/8/layout/pyramid1"/>
    <dgm:cxn modelId="{AC179C08-0EC8-4713-AF62-911672621DE5}" type="presParOf" srcId="{D6A366B5-8974-4D52-9A4B-C1784E5C4E1B}" destId="{C840E335-9427-4DB5-A780-36D1B985379B}" srcOrd="0" destOrd="0" presId="urn:microsoft.com/office/officeart/2005/8/layout/pyramid1"/>
    <dgm:cxn modelId="{D9CB4E9B-143D-4E0E-9BF8-0C6274481266}" type="presParOf" srcId="{D6A366B5-8974-4D52-9A4B-C1784E5C4E1B}" destId="{29B73BBD-424F-452B-8CDD-A6505451CE74}" srcOrd="1" destOrd="0" presId="urn:microsoft.com/office/officeart/2005/8/layout/pyramid1"/>
    <dgm:cxn modelId="{9FB7347A-89D5-49BD-A724-1FA8C4367492}" type="presParOf" srcId="{C742D9B7-B2D2-4AD9-8EA3-C958F8DBD776}" destId="{66CBE85C-F0BB-44A6-8E0B-D7BA146E21CE}" srcOrd="3" destOrd="0" presId="urn:microsoft.com/office/officeart/2005/8/layout/pyramid1"/>
    <dgm:cxn modelId="{647C704B-9BD7-40A5-9FE3-55C2D5969388}" type="presParOf" srcId="{66CBE85C-F0BB-44A6-8E0B-D7BA146E21CE}" destId="{7E5D1188-C21D-4D1D-ACEB-95F9E7F1B7B3}" srcOrd="0" destOrd="0" presId="urn:microsoft.com/office/officeart/2005/8/layout/pyramid1"/>
    <dgm:cxn modelId="{B0705A06-9DA0-4CC4-8CF2-91C6E58C72D8}" type="presParOf" srcId="{66CBE85C-F0BB-44A6-8E0B-D7BA146E21CE}" destId="{AEF9A0E7-F61D-4808-AAD2-3AA41DE75C4A}" srcOrd="1" destOrd="0" presId="urn:microsoft.com/office/officeart/2005/8/layout/pyramid1"/>
    <dgm:cxn modelId="{1B4C0F03-4506-4EFA-978C-7ECD70F81E3E}" type="presParOf" srcId="{C742D9B7-B2D2-4AD9-8EA3-C958F8DBD776}" destId="{0E29194E-D22F-4F2D-9B61-33E3EBE43EC1}" srcOrd="4" destOrd="0" presId="urn:microsoft.com/office/officeart/2005/8/layout/pyramid1"/>
    <dgm:cxn modelId="{BFF52322-4930-438E-A0B5-C8680D652CA1}" type="presParOf" srcId="{0E29194E-D22F-4F2D-9B61-33E3EBE43EC1}" destId="{5FB87929-7DB1-4FDA-9E5D-43BD56593422}" srcOrd="0" destOrd="0" presId="urn:microsoft.com/office/officeart/2005/8/layout/pyramid1"/>
    <dgm:cxn modelId="{443F62C0-75C6-4A43-8288-9FF66FADD143}" type="presParOf" srcId="{0E29194E-D22F-4F2D-9B61-33E3EBE43EC1}" destId="{581FA2FC-6613-4DBD-8C74-788246A14109}" srcOrd="1" destOrd="0" presId="urn:microsoft.com/office/officeart/2005/8/layout/pyramid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0.77344</cdr:x>
      <cdr:y>0.16418</cdr:y>
    </cdr:from>
    <cdr:to>
      <cdr:x>1</cdr:x>
      <cdr:y>0.23881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72330" y="785819"/>
          <a:ext cx="207167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b="1" i="1" dirty="0" smtClean="0">
              <a:solidFill>
                <a:srgbClr val="2E42FC"/>
              </a:solidFill>
              <a:latin typeface="Times New Roman" pitchFamily="18" charset="0"/>
              <a:cs typeface="Times New Roman" pitchFamily="18" charset="0"/>
            </a:rPr>
            <a:t>Этажное жилье</a:t>
          </a:r>
          <a:endParaRPr lang="ru-RU" sz="1800" b="1" i="1" dirty="0">
            <a:solidFill>
              <a:srgbClr val="2E42FC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0.6875</cdr:x>
      <cdr:y>0.89552</cdr:y>
    </cdr:from>
    <cdr:to>
      <cdr:x>0.86449</cdr:x>
      <cdr:y>0.98341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286512" y="4286280"/>
          <a:ext cx="1618407" cy="4206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800" b="1" i="1" dirty="0" smtClean="0">
              <a:solidFill>
                <a:srgbClr val="2E42FC"/>
              </a:solidFill>
              <a:latin typeface="Times New Roman" pitchFamily="18" charset="0"/>
              <a:cs typeface="Times New Roman" pitchFamily="18" charset="0"/>
            </a:rPr>
            <a:t>Частный сектор</a:t>
          </a:r>
          <a:endParaRPr lang="ru-RU" sz="1800" b="1" i="1" dirty="0">
            <a:solidFill>
              <a:srgbClr val="2E42FC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0.04687</cdr:x>
      <cdr:y>0.14925</cdr:y>
    </cdr:from>
    <cdr:to>
      <cdr:x>0.22386</cdr:x>
      <cdr:y>0.23714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28596" y="714380"/>
          <a:ext cx="1618407" cy="4206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800" b="1" i="1" dirty="0" smtClean="0">
              <a:solidFill>
                <a:srgbClr val="2E42FC"/>
              </a:solidFill>
              <a:latin typeface="Times New Roman" pitchFamily="18" charset="0"/>
              <a:cs typeface="Times New Roman" pitchFamily="18" charset="0"/>
            </a:rPr>
            <a:t>Бюджетные организации</a:t>
          </a:r>
          <a:endParaRPr lang="ru-RU" sz="1800" b="1" i="1" dirty="0">
            <a:solidFill>
              <a:srgbClr val="2E42FC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0.05468</cdr:x>
      <cdr:y>0.875</cdr:y>
    </cdr:from>
    <cdr:to>
      <cdr:x>0.40638</cdr:x>
      <cdr:y>0.96289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00034" y="4500594"/>
          <a:ext cx="3215860" cy="452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800" b="1" i="1" dirty="0" smtClean="0">
              <a:solidFill>
                <a:srgbClr val="2E42FC"/>
              </a:solidFill>
              <a:latin typeface="Times New Roman" pitchFamily="18" charset="0"/>
              <a:cs typeface="Times New Roman" pitchFamily="18" charset="0"/>
            </a:rPr>
            <a:t>Юридические организации</a:t>
          </a:r>
          <a:endParaRPr lang="ru-RU" sz="1800" b="1" i="1" dirty="0">
            <a:solidFill>
              <a:srgbClr val="2E42FC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0.14615</cdr:x>
      <cdr:y>0.8083</cdr:y>
    </cdr:from>
    <cdr:to>
      <cdr:x>0.28461</cdr:x>
      <cdr:y>0.87798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57290" y="4143404"/>
          <a:ext cx="128588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Arial" pitchFamily="34" charset="0"/>
              <a:cs typeface="Arial" pitchFamily="34" charset="0"/>
            </a:rPr>
            <a:t>ноябрь</a:t>
          </a:r>
          <a:endParaRPr lang="ru-RU" sz="14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9980E-AA73-4C39-92E1-A8CC83408C88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660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160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0C9D0-836C-47B7-B0B1-6E808683CD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7257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AFF3AFB-44B0-4D24-98BE-818E5F6010F2}" type="slidenum">
              <a:rPr lang="ru-RU" smtClean="0">
                <a:latin typeface="Times New Roman" pitchFamily="18" charset="0"/>
              </a:rPr>
              <a:pPr/>
              <a:t>1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0C9D0-836C-47B7-B0B1-6E808683CD5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6333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7FA4D32-9A9A-4551-B7DC-463790CFBA41}" type="slidenum">
              <a:rPr lang="ru-RU" smtClean="0"/>
              <a:pPr/>
              <a:t>26</a:t>
            </a:fld>
            <a:endParaRPr lang="ru-RU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0C9D0-836C-47B7-B0B1-6E808683CD5A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7029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0C9D0-836C-47B7-B0B1-6E808683CD5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Слайд № 4.Количество объектов подключенных к централизованному теплоснабжению.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0C9D0-836C-47B7-B0B1-6E808683CD5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3921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0C9D0-836C-47B7-B0B1-6E808683CD5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7FA4D32-9A9A-4551-B7DC-463790CFBA41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0C9D0-836C-47B7-B0B1-6E808683CD5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5979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Слайд№ 12. Установка приборов учета тепловой энергии для объектов, подключенных к централизованному теплоснабжению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г.Караганды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2013 году предприятием установлено 500 приборов на сумму 200 млн.тенге, из них 369 прибора на этажное жилье и 131 - на дома, относящихся к частному сектору.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2014 году планируется установить  804единицы приборов учета тепловой энергии на общую стоимость 500 млн.тенге. Источником финансирования установки будут являться собственные средства ТОО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Теплотранзит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Караганда».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0C9D0-836C-47B7-B0B1-6E808683CD5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505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0C9D0-836C-47B7-B0B1-6E808683CD5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891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0C9D0-836C-47B7-B0B1-6E808683CD5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891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C0FB-367C-4E3A-AADD-559BF42E71ED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3088-01C8-4F7A-956B-434166AFD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C0FB-367C-4E3A-AADD-559BF42E71ED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3088-01C8-4F7A-956B-434166AFD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C0FB-367C-4E3A-AADD-559BF42E71ED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3088-01C8-4F7A-956B-434166AFD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1638B-0DA7-4BA6-A7DD-DF06DD42A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26443-ADED-4FFC-8AE9-ED678E2F64A1}" type="datetime1">
              <a:rPr lang="ru-RU" smtClean="0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4694E-D948-46DE-AAF0-5770D3C10C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DFEF2-F741-4038-8C1B-2FC6B9857916}" type="datetime1">
              <a:rPr lang="ru-RU" smtClean="0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EE715-B052-463C-8380-0E3F8BD39E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50462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C0FB-367C-4E3A-AADD-559BF42E71ED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3088-01C8-4F7A-956B-434166AFD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C0FB-367C-4E3A-AADD-559BF42E71ED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3088-01C8-4F7A-956B-434166AFD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C0FB-367C-4E3A-AADD-559BF42E71ED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3088-01C8-4F7A-956B-434166AFD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C0FB-367C-4E3A-AADD-559BF42E71ED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3088-01C8-4F7A-956B-434166AFD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C0FB-367C-4E3A-AADD-559BF42E71ED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3088-01C8-4F7A-956B-434166AFD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C0FB-367C-4E3A-AADD-559BF42E71ED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3088-01C8-4F7A-956B-434166AFD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C0FB-367C-4E3A-AADD-559BF42E71ED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3088-01C8-4F7A-956B-434166AFD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C0FB-367C-4E3A-AADD-559BF42E71ED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3088-01C8-4F7A-956B-434166AFD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1CFC">
            <a:alpha val="1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5C0FB-367C-4E3A-AADD-559BF42E71ED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C3088-01C8-4F7A-956B-434166AFD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5" descr="C:\Documents and Settings\aldanysh\Рабочий стол\фото теплотрасс\322_bf287ec039b540ee58cfcfd9a2f9508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3182"/>
            <a:ext cx="9144000" cy="422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Логотип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4478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100010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деятельности предприятия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за 2014 год. </a:t>
            </a:r>
          </a:p>
          <a:p>
            <a:pPr algn="ctr"/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281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214422"/>
          <a:ext cx="8643999" cy="4143400"/>
        </p:xfrm>
        <a:graphic>
          <a:graphicData uri="http://schemas.openxmlformats.org/drawingml/2006/table">
            <a:tbl>
              <a:tblPr/>
              <a:tblGrid>
                <a:gridCol w="750140"/>
                <a:gridCol w="2542151"/>
                <a:gridCol w="750140"/>
                <a:gridCol w="1291911"/>
                <a:gridCol w="1448192"/>
                <a:gridCol w="1069649"/>
                <a:gridCol w="791816"/>
              </a:tblGrid>
              <a:tr h="1147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№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Наименование показателей  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Ед. изм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Утвержденная тарифная смета 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Фактически сложившиеся показатели тарифной сметы (2014 г.)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Отклонение</a:t>
                      </a:r>
                      <a:b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(-)- перерасход</a:t>
                      </a:r>
                      <a:b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(+) - неисполнение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Справочно: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98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Среднесписочная численность работников, всего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человек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1 117,0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1 121,0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в том числе: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11.1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производственного персонала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человек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11.2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вспомогательный персонал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человек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11.3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административного персонала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человек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98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Среднемесячная заработная плата, всего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77 515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84 305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6 790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в том числе: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12.1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производственного персонала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72 058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71 416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-642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12.2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вспомогательный персонал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45 990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52 807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6 818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12.3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административного персонала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116 563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166 762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50 199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56889" y="0"/>
            <a:ext cx="13871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solidFill>
                  <a:srgbClr val="041CFC"/>
                </a:solidFill>
              </a:rPr>
              <a:t>продолжение</a:t>
            </a:r>
            <a:endParaRPr lang="ru-RU" sz="1600" i="1" dirty="0">
              <a:solidFill>
                <a:srgbClr val="041CF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142844" y="1857364"/>
          <a:ext cx="8786874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Сравнение основных статей статьям тарифной сметы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утверждено- факт  за 2014 год, в тыс.тенге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5429264"/>
            <a:ext cx="1347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41CFC"/>
                </a:solidFill>
                <a:latin typeface="Arial" pitchFamily="34" charset="0"/>
                <a:cs typeface="Arial" pitchFamily="34" charset="0"/>
              </a:rPr>
              <a:t>Заработная</a:t>
            </a:r>
          </a:p>
          <a:p>
            <a:pPr algn="ctr"/>
            <a:r>
              <a:rPr lang="ru-RU" sz="1400" b="1" i="1" dirty="0" smtClean="0">
                <a:solidFill>
                  <a:srgbClr val="041CFC"/>
                </a:solidFill>
                <a:latin typeface="Arial" pitchFamily="34" charset="0"/>
                <a:cs typeface="Arial" pitchFamily="34" charset="0"/>
              </a:rPr>
              <a:t>плата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5429264"/>
            <a:ext cx="1276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err="1" smtClean="0">
                <a:solidFill>
                  <a:srgbClr val="041CFC"/>
                </a:solidFill>
                <a:latin typeface="Arial" pitchFamily="34" charset="0"/>
                <a:cs typeface="Arial" pitchFamily="34" charset="0"/>
              </a:rPr>
              <a:t>Электро</a:t>
            </a:r>
            <a:endParaRPr lang="ru-RU" sz="1400" b="1" i="1" dirty="0" smtClean="0">
              <a:solidFill>
                <a:srgbClr val="041CF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i="1" dirty="0" smtClean="0">
                <a:solidFill>
                  <a:srgbClr val="041CFC"/>
                </a:solidFill>
                <a:latin typeface="Arial" pitchFamily="34" charset="0"/>
                <a:cs typeface="Arial" pitchFamily="34" charset="0"/>
              </a:rPr>
              <a:t>энергия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57620" y="5500702"/>
            <a:ext cx="1276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41CFC"/>
                </a:solidFill>
                <a:latin typeface="Arial" pitchFamily="34" charset="0"/>
                <a:cs typeface="Arial" pitchFamily="34" charset="0"/>
              </a:rPr>
              <a:t>Ремонт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929454" y="5406110"/>
            <a:ext cx="1276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41CFC"/>
                </a:solidFill>
                <a:latin typeface="Arial" pitchFamily="34" charset="0"/>
                <a:cs typeface="Arial" pitchFamily="34" charset="0"/>
              </a:rPr>
              <a:t>Другие расходы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52500" y="1335273"/>
            <a:ext cx="14192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Утверждено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296168" y="1357298"/>
            <a:ext cx="1276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Факт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28662" y="1428736"/>
            <a:ext cx="214314" cy="1428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358082" y="1428736"/>
            <a:ext cx="214314" cy="1428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286380" y="5406110"/>
            <a:ext cx="14906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41CFC"/>
                </a:solidFill>
                <a:latin typeface="Arial" pitchFamily="34" charset="0"/>
                <a:cs typeface="Arial" pitchFamily="34" charset="0"/>
              </a:rPr>
              <a:t>Нормативные потери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653242" y="6356350"/>
            <a:ext cx="2133600" cy="365125"/>
          </a:xfrm>
        </p:spPr>
        <p:txBody>
          <a:bodyPr/>
          <a:lstStyle/>
          <a:p>
            <a:pPr>
              <a:defRPr/>
            </a:pPr>
            <a:fld id="{528EE715-B052-463C-8380-0E3F8BD39ED2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642918"/>
          <a:ext cx="8358247" cy="4572035"/>
        </p:xfrm>
        <a:graphic>
          <a:graphicData uri="http://schemas.openxmlformats.org/drawingml/2006/table">
            <a:tbl>
              <a:tblPr/>
              <a:tblGrid>
                <a:gridCol w="608329"/>
                <a:gridCol w="4552930"/>
                <a:gridCol w="1144085"/>
                <a:gridCol w="2052903"/>
              </a:tblGrid>
              <a:tr h="8004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Объем, выполненные в 2014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году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млн.тенге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Аварийная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замена участков тепловых сетей </a:t>
                      </a: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26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Установка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приборов учета тепловой энергии в жилых домах. </a:t>
                      </a: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804 </a:t>
                      </a:r>
                      <a:r>
                        <a:rPr lang="ru-RU" sz="18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51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 обязательств по инвестиционной программе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0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Реконструкция тепловых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магистралей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435"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2 444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E6C4694E-D948-46DE-AAF0-5770D3C10CD5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83818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Мероприятия реализованные в 2014 году.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5288340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600" i="1" dirty="0" smtClean="0">
                <a:solidFill>
                  <a:srgbClr val="041CFC"/>
                </a:solidFill>
                <a:latin typeface="Times New Roman" pitchFamily="18" charset="0"/>
                <a:cs typeface="Times New Roman" pitchFamily="18" charset="0"/>
              </a:rPr>
              <a:t>Эффект от проведенных мероприятий это снижение аварийности на тепловых сетях, снижение потребления воды на подпитку на 2 050 тыс.тонн (189  млн.тенге).</a:t>
            </a:r>
          </a:p>
          <a:p>
            <a:pPr fontAlgn="ctr"/>
            <a:endParaRPr lang="ru-RU" sz="1600" i="1" dirty="0" smtClean="0">
              <a:solidFill>
                <a:srgbClr val="041CF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ctr"/>
            <a:r>
              <a:rPr lang="ru-RU" sz="1600" i="1" dirty="0" smtClean="0">
                <a:solidFill>
                  <a:srgbClr val="041CFC"/>
                </a:solidFill>
                <a:latin typeface="Times New Roman" pitchFamily="18" charset="0"/>
                <a:cs typeface="Times New Roman" pitchFamily="18" charset="0"/>
              </a:rPr>
              <a:t> За прошедший отопительный сезон 2014-2015 гг. предприятием было ликвидировано 606 дефектов на тепловых сетях.  Аварий, отказов не было.</a:t>
            </a:r>
          </a:p>
          <a:p>
            <a:pPr fontAlgn="ctr"/>
            <a:endParaRPr lang="ru-RU" sz="1600" i="1" dirty="0">
              <a:solidFill>
                <a:srgbClr val="041CF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06" y="71414"/>
          <a:ext cx="8929718" cy="596459"/>
        </p:xfrm>
        <a:graphic>
          <a:graphicData uri="http://schemas.openxmlformats.org/drawingml/2006/table">
            <a:tbl>
              <a:tblPr/>
              <a:tblGrid>
                <a:gridCol w="8929718"/>
              </a:tblGrid>
              <a:tr h="5964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Выполнение ремонтных работ за 2014 год</a:t>
                      </a:r>
                      <a:endParaRPr lang="ru-RU" sz="24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15" marR="7815" marT="7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5" y="714356"/>
          <a:ext cx="9001154" cy="1571634"/>
        </p:xfrm>
        <a:graphic>
          <a:graphicData uri="http://schemas.openxmlformats.org/drawingml/2006/table">
            <a:tbl>
              <a:tblPr/>
              <a:tblGrid>
                <a:gridCol w="643263"/>
                <a:gridCol w="4829005"/>
                <a:gridCol w="1764443"/>
                <a:gridCol w="1764443"/>
              </a:tblGrid>
              <a:tr h="7484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Мероприятия</a:t>
                      </a: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С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тоимость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, </a:t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</a:b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млн.тг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Объем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работ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км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7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 Аварийная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замена участков тепловых сетей </a:t>
                      </a: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869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Arial" pitchFamily="34" charset="0"/>
                        </a:rPr>
                        <a:t>33,2 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8850" name="Picture 2" descr="\\oldserver\public\ПТС\Пархоменко\Фото 2013\Новые фотографии\СЭР\пр. Б.Жырау, 92-94\Изображение 4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8868"/>
            <a:ext cx="5214942" cy="3976694"/>
          </a:xfrm>
          <a:prstGeom prst="rect">
            <a:avLst/>
          </a:prstGeom>
          <a:noFill/>
        </p:spPr>
      </p:pic>
      <p:pic>
        <p:nvPicPr>
          <p:cNvPr id="78852" name="Picture 4" descr="\\oldserver\public\ПТС\Пархоменко\Фото 2013\Новые фотографии\Маметовой 97\DSC015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428868"/>
            <a:ext cx="4572000" cy="3971797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F4B1638B-0DA7-4BA6-A7DD-DF06DD42AC6B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oldserver\public\ПТС\Пархоменко\Фото 2013\ФОТО\КЭР\Подводящая теплотрасса от ТП-2 до нст № 2,3,4 участок  от ТП-2 до ТК-Д диам.325 мм 123,78 м - 2013 год\DSC023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06" y="920179"/>
            <a:ext cx="4429156" cy="310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oldserver\public\ПТС\Пархоменко\Фото 2013\ФОТО\КЭР\Подводящая теплотрасса от ТП-2 до нст № 2,3,4 участок  от ТП-2 до ТК-Д диам.325 мм 123,78 м - 2013 год\DSC023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20179"/>
            <a:ext cx="4500595" cy="310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oldserver\public\ПТС\Пархоменко\Фото 2013\ФОТО\КЭР\Подводящая теплотрасса от ТП-2 до нст № 2,3,4 участок  от ТП-2 до ТК-Д диам.325 мм 123,78 м - 2013 год\IMG_573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57" t="13253" r="9341"/>
          <a:stretch/>
        </p:blipFill>
        <p:spPr bwMode="auto">
          <a:xfrm>
            <a:off x="4572000" y="4071942"/>
            <a:ext cx="4500562" cy="272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oldserver\public\ПТС\Пархоменко\Фото 2013\ФОТО\КЭР\Подводящая теплотрасса от ТП-2 до нст № 2,3,4 участок  от ТП-2 до ТК-Д диам.325 мм 123,78 м - 2013 год\IMG_574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05" y="4071942"/>
            <a:ext cx="4429157" cy="270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C49C3088-01C8-4F7A-956B-434166AFDE63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fontAlgn="ctr"/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Аварийная замена участков тепловых сетей </a:t>
            </a:r>
            <a:endParaRPr lang="ru-RU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882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214290"/>
            <a:ext cx="9144000" cy="9286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Установка приборов учета тепловой за 2014 год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90447905"/>
              </p:ext>
            </p:extLst>
          </p:nvPr>
        </p:nvGraphicFramePr>
        <p:xfrm>
          <a:off x="285720" y="1142984"/>
          <a:ext cx="8572560" cy="1443126"/>
        </p:xfrm>
        <a:graphic>
          <a:graphicData uri="http://schemas.openxmlformats.org/drawingml/2006/table">
            <a:tbl>
              <a:tblPr/>
              <a:tblGrid>
                <a:gridCol w="5214238"/>
                <a:gridCol w="3358322"/>
              </a:tblGrid>
              <a:tr h="2685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Сектор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Установлено </a:t>
                      </a:r>
                      <a:endParaRPr lang="ru-RU" sz="1600" b="1" i="0" u="none" strike="noStrike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2014 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59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Этажное жилье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804 ед. </a:t>
                      </a:r>
                    </a:p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 сумму 482 млн.тенге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6500834"/>
            <a:ext cx="2133600" cy="365125"/>
          </a:xfrm>
        </p:spPr>
        <p:txBody>
          <a:bodyPr/>
          <a:lstStyle/>
          <a:p>
            <a:fld id="{C49C3088-01C8-4F7A-956B-434166AFDE63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15363" name="Picture 3" descr="\\Server\Фотографии\фото ПУ\2013-11-18 16.55.30 без ржавчин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786057"/>
            <a:ext cx="4357718" cy="3268287"/>
          </a:xfrm>
          <a:prstGeom prst="rect">
            <a:avLst/>
          </a:prstGeom>
          <a:noFill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786057"/>
            <a:ext cx="4286280" cy="321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Инвестиционная программа ТОО «Теплотранзит Караганда» в 2014 г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\\Server\public\Плановый\инвестиционные мероприятия  теплотранзит\2013 год\фото краны\071120138014.jpg"/>
          <p:cNvPicPr>
            <a:picLocks noChangeAspect="1" noChangeArrowheads="1"/>
          </p:cNvPicPr>
          <p:nvPr/>
        </p:nvPicPr>
        <p:blipFill>
          <a:blip r:embed="rId3" cstate="print"/>
          <a:srcRect l="15028" b="20417"/>
          <a:stretch>
            <a:fillRect/>
          </a:stretch>
        </p:blipFill>
        <p:spPr bwMode="auto">
          <a:xfrm>
            <a:off x="500034" y="4143380"/>
            <a:ext cx="3356794" cy="2357455"/>
          </a:xfrm>
          <a:prstGeom prst="rect">
            <a:avLst/>
          </a:prstGeom>
          <a:noFill/>
        </p:spPr>
      </p:pic>
      <p:pic>
        <p:nvPicPr>
          <p:cNvPr id="1027" name="Picture 3" descr="\\Server\public\Плановый\инвестиционные мероприятия  теплотранзит\2013 год\фото краны\071120138017.jpg"/>
          <p:cNvPicPr>
            <a:picLocks noChangeAspect="1" noChangeArrowheads="1"/>
          </p:cNvPicPr>
          <p:nvPr/>
        </p:nvPicPr>
        <p:blipFill>
          <a:blip r:embed="rId4" cstate="print"/>
          <a:srcRect l="6319" r="5215" b="11516"/>
          <a:stretch>
            <a:fillRect/>
          </a:stretch>
        </p:blipFill>
        <p:spPr bwMode="auto">
          <a:xfrm>
            <a:off x="500034" y="1500174"/>
            <a:ext cx="3357586" cy="25181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42976" y="1071546"/>
            <a:ext cx="2143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До реализации: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7818" y="1071546"/>
            <a:ext cx="2428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После реализации: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49C3088-01C8-4F7A-956B-434166AFDE63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7169" name="Picture 1" descr="\\Server\документы\Плановый\фотографии к презентации\KS-357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89172" y="2143116"/>
            <a:ext cx="4794437" cy="350046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71472" y="714356"/>
            <a:ext cx="79296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041CFC"/>
                </a:solidFill>
                <a:latin typeface="Arial" pitchFamily="34" charset="0"/>
                <a:cs typeface="Arial" pitchFamily="34" charset="0"/>
              </a:rPr>
              <a:t>Автокран грузоподъемностью 16 т,  на сумму 21 632 тыс.тенге  </a:t>
            </a:r>
            <a:endParaRPr lang="ru-RU" sz="1600" i="1" dirty="0">
              <a:solidFill>
                <a:srgbClr val="041CFC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Инвестиционная программа ТОО «Теплотранзит Караганда» в 2014 г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49C3088-01C8-4F7A-956B-434166AFDE63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142984"/>
            <a:ext cx="5286412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006" y="3786190"/>
            <a:ext cx="5268438" cy="271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1928794" y="714356"/>
            <a:ext cx="53578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969895" algn="ctr"/>
                <a:tab pos="5940425" algn="r"/>
              </a:tabLst>
            </a:pPr>
            <a:r>
              <a:rPr lang="ru-RU" sz="1600" i="1" dirty="0" smtClean="0">
                <a:solidFill>
                  <a:srgbClr val="041CFC"/>
                </a:solidFill>
                <a:latin typeface="Arial" pitchFamily="34" charset="0"/>
                <a:cs typeface="Arial" pitchFamily="34" charset="0"/>
              </a:rPr>
              <a:t>Системы </a:t>
            </a:r>
            <a:r>
              <a:rPr lang="en-US" sz="1600" i="1" dirty="0" smtClean="0">
                <a:solidFill>
                  <a:srgbClr val="041CFC"/>
                </a:solidFill>
                <a:latin typeface="Arial" pitchFamily="34" charset="0"/>
                <a:cs typeface="Arial" pitchFamily="34" charset="0"/>
              </a:rPr>
              <a:t>GPS </a:t>
            </a:r>
            <a:r>
              <a:rPr lang="ru-RU" sz="1600" i="1" dirty="0" smtClean="0">
                <a:solidFill>
                  <a:srgbClr val="041CFC"/>
                </a:solidFill>
                <a:latin typeface="Arial" pitchFamily="34" charset="0"/>
                <a:cs typeface="Arial" pitchFamily="34" charset="0"/>
              </a:rPr>
              <a:t>мониторинга транспорта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929322" y="2214554"/>
            <a:ext cx="29289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041CFC"/>
                </a:solidFill>
                <a:latin typeface="Arial" charset="0"/>
              </a:rPr>
              <a:t>В рамках инвестиционной программы в 2014 г. установлена система </a:t>
            </a:r>
            <a:r>
              <a:rPr lang="en-US" sz="1600" i="1" dirty="0" smtClean="0">
                <a:solidFill>
                  <a:srgbClr val="041CFC"/>
                </a:solidFill>
                <a:latin typeface="Arial" charset="0"/>
              </a:rPr>
              <a:t>GPS </a:t>
            </a:r>
            <a:r>
              <a:rPr lang="ru-RU" sz="1600" i="1" dirty="0" smtClean="0">
                <a:solidFill>
                  <a:srgbClr val="041CFC"/>
                </a:solidFill>
                <a:latin typeface="Arial" charset="0"/>
              </a:rPr>
              <a:t>мониторинга на 40 единиц автотранспорта и спецтехники общей стоимостью 7 257 тыс.тенге (установка осуществилась в октябре 2014 года).</a:t>
            </a:r>
          </a:p>
          <a:p>
            <a:pPr algn="ctr"/>
            <a:r>
              <a:rPr lang="ru-RU" sz="1600" i="1" dirty="0" smtClean="0">
                <a:solidFill>
                  <a:srgbClr val="041CFC"/>
                </a:solidFill>
                <a:latin typeface="Arial" charset="0"/>
              </a:rPr>
              <a:t> Годовое снижение затрат на ГСМ в результате внедрения систем ожидается в размере </a:t>
            </a:r>
          </a:p>
          <a:p>
            <a:pPr algn="ctr"/>
            <a:r>
              <a:rPr lang="ru-RU" sz="1600" i="1" dirty="0" smtClean="0">
                <a:solidFill>
                  <a:srgbClr val="041CFC"/>
                </a:solidFill>
                <a:latin typeface="Arial" charset="0"/>
              </a:rPr>
              <a:t>8 млн.тенге </a:t>
            </a:r>
            <a:endParaRPr lang="ru-RU" sz="1600" i="1" dirty="0">
              <a:solidFill>
                <a:srgbClr val="041CF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pPr fontAlgn="ctr"/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Реконструкция </a:t>
            </a:r>
            <a:r>
              <a:rPr lang="ru-RU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тепломагистрали</a:t>
            </a: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М8 </a:t>
            </a:r>
            <a:r>
              <a:rPr lang="ru-RU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Пришахтинск</a:t>
            </a:r>
            <a:endParaRPr lang="ru-RU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\\oldserver\public\ПТС\Пархоменко\Фото 2013\Новые фотографии\НЭР\Орбита NovaСтрой\Изображение 08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95936" y="2955286"/>
            <a:ext cx="5024106" cy="3768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oldserver\public\ПТС\Пархоменко\Фото 2013\Новые фотографии\НЭР\Орбита NovaСтрой\Изображение 08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65471" y="836712"/>
            <a:ext cx="4583438" cy="34375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49C3088-01C8-4F7A-956B-434166AFDE63}" type="slidenum">
              <a:rPr lang="ru-RU" smtClean="0">
                <a:solidFill>
                  <a:schemeClr val="bg1"/>
                </a:solidFill>
              </a:rPr>
              <a:pPr/>
              <a:t>18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388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Финансово-хозяйственная деятельность  за 2014 гг.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49C3088-01C8-4F7A-956B-434166AFDE63}" type="slidenum">
              <a:rPr lang="ru-RU" smtClean="0"/>
              <a:pPr/>
              <a:t>19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5" y="928665"/>
          <a:ext cx="8143934" cy="5368765"/>
        </p:xfrm>
        <a:graphic>
          <a:graphicData uri="http://schemas.openxmlformats.org/drawingml/2006/table">
            <a:tbl>
              <a:tblPr/>
              <a:tblGrid>
                <a:gridCol w="517309"/>
                <a:gridCol w="3875222"/>
                <a:gridCol w="1356440"/>
                <a:gridCol w="2394963"/>
              </a:tblGrid>
              <a:tr h="536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4618" marR="4618" marT="4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Наименование статей</a:t>
                      </a:r>
                    </a:p>
                  </a:txBody>
                  <a:tcPr marL="4618" marR="4618" marT="4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Ед.изм.</a:t>
                      </a:r>
                    </a:p>
                  </a:txBody>
                  <a:tcPr marL="4618" marR="4618" marT="4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факт 2014 год</a:t>
                      </a:r>
                    </a:p>
                  </a:txBody>
                  <a:tcPr marL="4618" marR="4618" marT="4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1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4618" marR="4618" marT="4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</a:p>
                  </a:txBody>
                  <a:tcPr marL="4618" marR="4618" marT="4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2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618" marR="4618" marT="4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Передача и распределение тепловой энергии</a:t>
                      </a:r>
                    </a:p>
                  </a:txBody>
                  <a:tcPr marL="4618" marR="4618" marT="4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тыс.тенге</a:t>
                      </a:r>
                    </a:p>
                  </a:txBody>
                  <a:tcPr marL="4618" marR="4618" marT="4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4 056 327</a:t>
                      </a:r>
                    </a:p>
                  </a:txBody>
                  <a:tcPr marL="4618" marR="4618" marT="4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1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618" marR="4618" marT="4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ГВС</a:t>
                      </a:r>
                    </a:p>
                  </a:txBody>
                  <a:tcPr marL="4618" marR="4618" marT="4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тыс.тенге</a:t>
                      </a:r>
                    </a:p>
                  </a:txBody>
                  <a:tcPr marL="4618" marR="4618" marT="4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369 227</a:t>
                      </a:r>
                    </a:p>
                  </a:txBody>
                  <a:tcPr marL="4618" marR="4618" marT="4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1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618" marR="4618" marT="4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L="4618" marR="4618" marT="4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тыс.тенге</a:t>
                      </a:r>
                    </a:p>
                  </a:txBody>
                  <a:tcPr marL="4618" marR="4618" marT="4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1 855 742</a:t>
                      </a:r>
                    </a:p>
                  </a:txBody>
                  <a:tcPr marL="4618" marR="4618" marT="4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1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618" marR="4618" marT="4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Прочее</a:t>
                      </a:r>
                    </a:p>
                  </a:txBody>
                  <a:tcPr marL="4618" marR="4618" marT="4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тыс.тенге</a:t>
                      </a:r>
                    </a:p>
                  </a:txBody>
                  <a:tcPr marL="4618" marR="4618" marT="4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33 </a:t>
                      </a:r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423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8" marR="4618" marT="4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1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18" marR="4618" marT="4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</a:p>
                  </a:txBody>
                  <a:tcPr marL="4618" marR="4618" marT="4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тыс.тенге</a:t>
                      </a:r>
                    </a:p>
                  </a:txBody>
                  <a:tcPr marL="4618" marR="4618" marT="4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6 314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719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8" marR="4618" marT="4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1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 marL="4618" marR="4618" marT="4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 marL="4618" marR="4618" marT="4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94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618" marR="4618" marT="4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Восполнение потерь тепловой энергии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тыс.тенге</a:t>
                      </a:r>
                    </a:p>
                  </a:txBody>
                  <a:tcPr marL="4618" marR="4618" marT="4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1 662 957</a:t>
                      </a:r>
                    </a:p>
                  </a:txBody>
                  <a:tcPr marL="4618" marR="4618" marT="4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1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618" marR="4618" marT="4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Электроэнергия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тыс.тенге</a:t>
                      </a:r>
                    </a:p>
                  </a:txBody>
                  <a:tcPr marL="4618" marR="4618" marT="4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943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1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618" marR="4618" marT="4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Вода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тыс.тенге</a:t>
                      </a:r>
                    </a:p>
                  </a:txBody>
                  <a:tcPr marL="4618" marR="4618" marT="4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852 428</a:t>
                      </a:r>
                    </a:p>
                  </a:txBody>
                  <a:tcPr marL="4618" marR="4618" marT="4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1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618" marR="4618" marT="4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Ремонты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тыс.тенге</a:t>
                      </a:r>
                    </a:p>
                  </a:txBody>
                  <a:tcPr marL="4618" marR="4618" marT="4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865 733</a:t>
                      </a:r>
                    </a:p>
                  </a:txBody>
                  <a:tcPr marL="4618" marR="4618" marT="4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4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618" marR="4618" marT="4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Заработная плата и соц.отчисления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тыс.тенге</a:t>
                      </a:r>
                    </a:p>
                  </a:txBody>
                  <a:tcPr marL="4618" marR="4618" marT="4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1 246 343</a:t>
                      </a:r>
                    </a:p>
                  </a:txBody>
                  <a:tcPr marL="4618" marR="4618" marT="4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25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8" marR="4618" marT="46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</a:t>
                      </a:r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тыс.тенге</a:t>
                      </a:r>
                    </a:p>
                  </a:txBody>
                  <a:tcPr marL="4618" marR="4618" marT="4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746 559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8" marR="4618" marT="4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1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</a:p>
                  </a:txBody>
                  <a:tcPr marL="4618" marR="4618" marT="46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тыс.тенге</a:t>
                      </a:r>
                    </a:p>
                  </a:txBody>
                  <a:tcPr marL="4618" marR="4618" marT="4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6 317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8" marR="4618" marT="4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0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marL="4618" marR="4618" marT="4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Финансовый результат </a:t>
                      </a:r>
                      <a:endParaRPr lang="ru-RU" sz="1800" b="1" i="0" u="none" strike="noStrike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(+</a:t>
                      </a:r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доход/-убыток)</a:t>
                      </a:r>
                    </a:p>
                  </a:txBody>
                  <a:tcPr marL="4618" marR="4618" marT="4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тыс.тенге</a:t>
                      </a:r>
                    </a:p>
                  </a:txBody>
                  <a:tcPr marL="4618" marR="4618" marT="4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- 2 844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8" marR="4618" marT="4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1002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63000" y="6324600"/>
            <a:ext cx="381000" cy="3238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FCFE568-A0C5-4C82-95B3-C64AEC10ADCC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4100" name="Прямоугольник 5"/>
          <p:cNvSpPr>
            <a:spLocks noChangeArrowheads="1"/>
          </p:cNvSpPr>
          <p:nvPr/>
        </p:nvSpPr>
        <p:spPr bwMode="auto">
          <a:xfrm>
            <a:off x="571472" y="428604"/>
            <a:ext cx="8143932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buClr>
                <a:srgbClr val="083763"/>
              </a:buClr>
              <a:buFont typeface="Wingdings" pitchFamily="2" charset="2"/>
              <a:buChar char="q"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Дата образования предприятия: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16 июня 2006 года на базе Карагандинских тепловых сетей. Карагандинские тепловые сети.</a:t>
            </a:r>
          </a:p>
          <a:p>
            <a:pPr indent="261938">
              <a:buClr>
                <a:srgbClr val="083763"/>
              </a:buClr>
              <a:buFont typeface="Wingdings" pitchFamily="2" charset="2"/>
              <a:buChar char="q"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Вид деятельности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: Основной вид деятельности - передача и распределение тепловой энергии</a:t>
            </a:r>
          </a:p>
          <a:p>
            <a:pPr indent="261938">
              <a:buClr>
                <a:srgbClr val="083763"/>
              </a:buClr>
              <a:buFont typeface="Wingdings" pitchFamily="2" charset="2"/>
              <a:buChar char="q"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Форма собственности: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100% ГУ «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Отдел КХ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ПТ и АД  города Караганды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».</a:t>
            </a:r>
          </a:p>
          <a:p>
            <a:pPr indent="261938">
              <a:buClr>
                <a:srgbClr val="083763"/>
              </a:buClr>
              <a:buFont typeface="Wingdings" pitchFamily="2" charset="2"/>
              <a:buChar char="q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Уставный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капитал: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145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,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307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млн.тенге</a:t>
            </a:r>
          </a:p>
          <a:p>
            <a:pPr indent="261938">
              <a:buClr>
                <a:srgbClr val="083763"/>
              </a:buClr>
              <a:buFont typeface="Wingdings" pitchFamily="2" charset="2"/>
              <a:buChar char="q"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Источники теплоснабжения: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ТЭЦ-1 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ТЭЦ-3</a:t>
            </a:r>
          </a:p>
          <a:p>
            <a:pPr indent="261938">
              <a:buClr>
                <a:srgbClr val="083763"/>
              </a:buClr>
              <a:buFont typeface="Wingdings" pitchFamily="2" charset="2"/>
              <a:buChar char="q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Количество потребителей: 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ЭСО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ТОО «КарагандыЖылуСбыт» </a:t>
            </a:r>
          </a:p>
          <a:p>
            <a:pPr indent="261938">
              <a:buClr>
                <a:srgbClr val="083763"/>
              </a:buClr>
              <a:buFont typeface="Wingdings" pitchFamily="2" charset="2"/>
              <a:buChar char="q"/>
            </a:pPr>
            <a:endParaRPr lang="ru-RU" sz="1500" dirty="0">
              <a:latin typeface="Arial Narrow" pitchFamily="34" charset="0"/>
              <a:cs typeface="Times New Roman" pitchFamily="18" charset="0"/>
            </a:endParaRPr>
          </a:p>
        </p:txBody>
      </p:sp>
      <p:graphicFrame>
        <p:nvGraphicFramePr>
          <p:cNvPr id="6" name="Group 56"/>
          <p:cNvGraphicFramePr>
            <a:graphicFrameLocks noGrp="1"/>
          </p:cNvGraphicFramePr>
          <p:nvPr/>
        </p:nvGraphicFramePr>
        <p:xfrm>
          <a:off x="428596" y="2214554"/>
          <a:ext cx="8429684" cy="45111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8065"/>
                <a:gridCol w="4569543"/>
                <a:gridCol w="1603839"/>
                <a:gridCol w="1718237"/>
              </a:tblGrid>
              <a:tr h="5038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69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Транспортировка тепловой энергии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Гкал/год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2 211 471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69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Протяженность трубопроводов тепловых сетей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892,2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69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насосных станций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69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Магистральные насосные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69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распределительные насосные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69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 электрической энергии в год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тыс.МВт*час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69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Автотранспорт и спецтехника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69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Численность персонала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03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 АУП</a:t>
                      </a: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</a:t>
                      </a: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93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ППП</a:t>
                      </a: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1002</a:t>
                      </a: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383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Действующий тариф на передачу и распределение тепловой энергии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Тенге/Гкал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1892,73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Общие сведения о предприятии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Диаграмма 25"/>
          <p:cNvGraphicFramePr/>
          <p:nvPr/>
        </p:nvGraphicFramePr>
        <p:xfrm>
          <a:off x="500034" y="857232"/>
          <a:ext cx="8143932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49C3088-01C8-4F7A-956B-434166AFDE63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4929198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-общий процент потерь тепловой энергии при транспортировке по годам -%</a:t>
            </a:r>
            <a:r>
              <a:rPr lang="ru-RU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r"/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нормативные тепловые потери по годам -%</a:t>
            </a:r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i="1" dirty="0" smtClean="0">
                <a:solidFill>
                  <a:srgbClr val="041CFC"/>
                </a:solidFill>
                <a:latin typeface="Times New Roman" pitchFamily="18" charset="0"/>
                <a:cs typeface="Times New Roman" pitchFamily="18" charset="0"/>
              </a:rPr>
              <a:t>Нормативные потери ежегодно снижаются. Снижение в 2014 году по сравнению с 2011 годом произошло на 2,1 %. За 3 месяца 2015 года произошло снижение тепловых потерь на 167тыс.Гкал (276 707 тыс.тенге с НДС) по сравнению с аналогичным периодом 2014 г. Данное снижение произошло за счет увеличения нормы теплопотребления, своевременного выполнения ремонтных работ на т/сетях и соблюдения гидравлического и температурного режима.</a:t>
            </a:r>
          </a:p>
          <a:p>
            <a:pPr algn="r"/>
            <a:endParaRPr lang="ru-RU" sz="16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3042" y="2928934"/>
            <a:ext cx="607859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rgbClr val="0070C0"/>
                </a:solidFill>
              </a:rPr>
              <a:t>28,2%</a:t>
            </a:r>
            <a:endParaRPr lang="ru-RU" sz="1200" b="1" i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3240" y="3143248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rgbClr val="0070C0"/>
                </a:solidFill>
              </a:rPr>
              <a:t>27%</a:t>
            </a:r>
            <a:endParaRPr lang="ru-RU" sz="1200" b="1" i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3438" y="3214686"/>
            <a:ext cx="607859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rgbClr val="0070C0"/>
                </a:solidFill>
              </a:rPr>
              <a:t>26,9%</a:t>
            </a:r>
            <a:endParaRPr lang="ru-RU" sz="1200" b="1" i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15074" y="3214686"/>
            <a:ext cx="607859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rgbClr val="0070C0"/>
                </a:solidFill>
              </a:rPr>
              <a:t>26,3%</a:t>
            </a:r>
            <a:endParaRPr lang="ru-RU" sz="1200" b="1" i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00958" y="3214686"/>
            <a:ext cx="607859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rgbClr val="0070C0"/>
                </a:solidFill>
              </a:rPr>
              <a:t>26,1%</a:t>
            </a:r>
            <a:endParaRPr lang="ru-RU" sz="1200" b="1" i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00166" y="1142984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</a:rPr>
              <a:t>39,5%</a:t>
            </a:r>
            <a:endParaRPr lang="ru-RU" sz="1400" b="1" i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00364" y="1142984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</a:rPr>
              <a:t>38,5%</a:t>
            </a:r>
            <a:endParaRPr lang="ru-RU" sz="1400" b="1" i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1785926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</a:rPr>
              <a:t>34,4%</a:t>
            </a:r>
            <a:endParaRPr lang="ru-RU" sz="1400" b="1" i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43636" y="1500174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</a:rPr>
              <a:t>35,6%</a:t>
            </a:r>
            <a:endParaRPr lang="ru-RU" sz="1400" b="1" i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58082" y="1785926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</a:rPr>
              <a:t>34,3%</a:t>
            </a:r>
            <a:endParaRPr lang="ru-RU" sz="1400" b="1" i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5984" y="500042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тыс.Гкал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42862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Динамика потерь тепловой энергии 2011-2014гг.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2214546" y="3071810"/>
            <a:ext cx="5429288" cy="21431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1500166" y="2928934"/>
            <a:ext cx="714380" cy="28575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7429520" y="3214686"/>
            <a:ext cx="714380" cy="28575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32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/>
        </p:nvGraphicFramePr>
        <p:xfrm>
          <a:off x="214282" y="642918"/>
          <a:ext cx="8715436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714348" y="2500306"/>
            <a:ext cx="8215370" cy="1588"/>
          </a:xfrm>
          <a:prstGeom prst="line">
            <a:avLst/>
          </a:prstGeom>
          <a:ln>
            <a:solidFill>
              <a:srgbClr val="99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49C3088-01C8-4F7A-956B-434166AFDE63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428596" y="3643314"/>
            <a:ext cx="8286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-----</a:t>
            </a:r>
            <a:r>
              <a:rPr lang="ru-RU" sz="1200" i="1" dirty="0" smtClean="0">
                <a:solidFill>
                  <a:srgbClr val="041CFC"/>
                </a:solidFill>
                <a:latin typeface="Times New Roman" pitchFamily="18" charset="0"/>
                <a:cs typeface="Times New Roman" pitchFamily="18" charset="0"/>
              </a:rPr>
              <a:t>Нормативное потребление воды на подпитку тепловых сетей  7 750  тыс.тонн  </a:t>
            </a:r>
            <a:endParaRPr lang="ru-RU" sz="1200" i="1" dirty="0">
              <a:solidFill>
                <a:srgbClr val="041CF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57150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Динамика потребления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подпиточной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воды </a:t>
            </a:r>
            <a:b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2010-2014гг.  тыс. тонн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500166" y="1214422"/>
            <a:ext cx="6858048" cy="10001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2844" y="4643446"/>
            <a:ext cx="9001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rgbClr val="041CFC"/>
                </a:solidFill>
                <a:latin typeface="Times New Roman" pitchFamily="18" charset="0"/>
                <a:cs typeface="Times New Roman" pitchFamily="18" charset="0"/>
              </a:rPr>
              <a:t>В потреблении воды на подпитку тепловых сетей наблюдается положительная тенденция. Так, по сравнению с 2013 годом в 2014 году снижение объема потребления произошло на 2 049 тыс.тонн (189 695 тыс.тенге с НДС). За 3 месяца 2015 года произошло снижение потребления воды на подпитку на 607 тыс.тонн по сравнению с аналогичным периодом 2014 г. Данное снижение произошло в результате своевременного выполнения ремонтных работ на т/сетях и соблюдения гидравлического и температурного режима.</a:t>
            </a:r>
            <a:endParaRPr lang="ru-RU" sz="1600" i="1" dirty="0">
              <a:solidFill>
                <a:srgbClr val="041CF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32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71472" y="642918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плановой замене 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560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фактически заменено </a:t>
            </a:r>
            <a:r>
              <a:rPr lang="ru-RU" b="1" dirty="0" smtClean="0">
                <a:solidFill>
                  <a:srgbClr val="041CFC"/>
                </a:solidFill>
                <a:latin typeface="Times New Roman" pitchFamily="18" charset="0"/>
                <a:cs typeface="Times New Roman" pitchFamily="18" charset="0"/>
              </a:rPr>
              <a:t>320,6 км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058" y="1142984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Недоремонт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за период с 2004 по 2014 года –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239 км. </a:t>
            </a:r>
          </a:p>
          <a:p>
            <a:pPr algn="just"/>
            <a:endParaRPr lang="ru-RU" sz="1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785926"/>
          <a:ext cx="8929718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Прямая соединительная линия 10"/>
          <p:cNvCxnSpPr>
            <a:endCxn id="27" idx="1"/>
          </p:cNvCxnSpPr>
          <p:nvPr/>
        </p:nvCxnSpPr>
        <p:spPr>
          <a:xfrm>
            <a:off x="785786" y="1785926"/>
            <a:ext cx="771530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Ромб 14"/>
          <p:cNvSpPr/>
          <p:nvPr/>
        </p:nvSpPr>
        <p:spPr>
          <a:xfrm>
            <a:off x="714348" y="1714488"/>
            <a:ext cx="142876" cy="142876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омб 15"/>
          <p:cNvSpPr/>
          <p:nvPr/>
        </p:nvSpPr>
        <p:spPr>
          <a:xfrm>
            <a:off x="1428728" y="1714488"/>
            <a:ext cx="142876" cy="142876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омб 16"/>
          <p:cNvSpPr/>
          <p:nvPr/>
        </p:nvSpPr>
        <p:spPr>
          <a:xfrm>
            <a:off x="2071670" y="1714488"/>
            <a:ext cx="142876" cy="142876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омб 17"/>
          <p:cNvSpPr/>
          <p:nvPr/>
        </p:nvSpPr>
        <p:spPr>
          <a:xfrm>
            <a:off x="2786050" y="1714488"/>
            <a:ext cx="142876" cy="142876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омб 18"/>
          <p:cNvSpPr/>
          <p:nvPr/>
        </p:nvSpPr>
        <p:spPr>
          <a:xfrm>
            <a:off x="3500430" y="1714488"/>
            <a:ext cx="142876" cy="142876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омб 19"/>
          <p:cNvSpPr/>
          <p:nvPr/>
        </p:nvSpPr>
        <p:spPr>
          <a:xfrm>
            <a:off x="4214810" y="1714488"/>
            <a:ext cx="142876" cy="142876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омб 20"/>
          <p:cNvSpPr/>
          <p:nvPr/>
        </p:nvSpPr>
        <p:spPr>
          <a:xfrm>
            <a:off x="4929190" y="1714488"/>
            <a:ext cx="142876" cy="142876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омб 21"/>
          <p:cNvSpPr/>
          <p:nvPr/>
        </p:nvSpPr>
        <p:spPr>
          <a:xfrm>
            <a:off x="5643570" y="1714488"/>
            <a:ext cx="142876" cy="142876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омб 22"/>
          <p:cNvSpPr/>
          <p:nvPr/>
        </p:nvSpPr>
        <p:spPr>
          <a:xfrm>
            <a:off x="6357950" y="1714488"/>
            <a:ext cx="142876" cy="142876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омб 23"/>
          <p:cNvSpPr/>
          <p:nvPr/>
        </p:nvSpPr>
        <p:spPr>
          <a:xfrm>
            <a:off x="7715272" y="1714488"/>
            <a:ext cx="142876" cy="142876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омб 25"/>
          <p:cNvSpPr/>
          <p:nvPr/>
        </p:nvSpPr>
        <p:spPr>
          <a:xfrm>
            <a:off x="7072330" y="1714488"/>
            <a:ext cx="142876" cy="142876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омб 26"/>
          <p:cNvSpPr/>
          <p:nvPr/>
        </p:nvSpPr>
        <p:spPr>
          <a:xfrm>
            <a:off x="8501090" y="1714488"/>
            <a:ext cx="142876" cy="142876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0" y="1571612"/>
            <a:ext cx="714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56 км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49C3088-01C8-4F7A-956B-434166AFDE63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65403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Ежегодная замена аварийных участков теплосетей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32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6" y="1142984"/>
          <a:ext cx="4429067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Содержимое 5"/>
          <p:cNvGraphicFramePr>
            <a:graphicFrameLocks/>
          </p:cNvGraphicFramePr>
          <p:nvPr/>
        </p:nvGraphicFramePr>
        <p:xfrm>
          <a:off x="4572000" y="1142981"/>
          <a:ext cx="4572000" cy="2219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Содержимое 5"/>
          <p:cNvGraphicFramePr>
            <a:graphicFrameLocks/>
          </p:cNvGraphicFramePr>
          <p:nvPr/>
        </p:nvGraphicFramePr>
        <p:xfrm>
          <a:off x="0" y="3714752"/>
          <a:ext cx="4572000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Содержимое 5"/>
          <p:cNvGraphicFramePr>
            <a:graphicFrameLocks/>
          </p:cNvGraphicFramePr>
          <p:nvPr/>
        </p:nvGraphicFramePr>
        <p:xfrm>
          <a:off x="4643438" y="3786190"/>
          <a:ext cx="4286280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 fontScale="90000"/>
          </a:bodyPr>
          <a:lstStyle/>
          <a:p>
            <a:pPr marL="457200" marR="0" lvl="1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b="1" dirty="0">
                <a:solidFill>
                  <a:srgbClr val="27C336"/>
                </a:solidFill>
              </a:rPr>
              <a:t>В рамках крупномасштабной программы по установке </a:t>
            </a:r>
            <a:r>
              <a:rPr lang="ru-RU" b="1" dirty="0" err="1">
                <a:solidFill>
                  <a:srgbClr val="27C336"/>
                </a:solidFill>
              </a:rPr>
              <a:t>общедомовых</a:t>
            </a:r>
            <a:r>
              <a:rPr lang="ru-RU" b="1" dirty="0">
                <a:solidFill>
                  <a:srgbClr val="27C336"/>
                </a:solidFill>
              </a:rPr>
              <a:t> приборов учета тепловой энергии в Республике Казахстан, реализуемой </a:t>
            </a:r>
            <a:r>
              <a:rPr lang="ru-RU" b="1" dirty="0" smtClean="0">
                <a:solidFill>
                  <a:srgbClr val="27C336"/>
                </a:solidFill>
              </a:rPr>
              <a:t>в </a:t>
            </a:r>
            <a:r>
              <a:rPr lang="ru-RU" b="1" dirty="0">
                <a:solidFill>
                  <a:srgbClr val="27C336"/>
                </a:solidFill>
              </a:rPr>
              <a:t>целях исполнения Закона «Об энергосбережении и повышении </a:t>
            </a:r>
            <a:r>
              <a:rPr lang="ru-RU" b="1" dirty="0" err="1">
                <a:solidFill>
                  <a:srgbClr val="27C336"/>
                </a:solidFill>
              </a:rPr>
              <a:t>энергоэффективности</a:t>
            </a:r>
            <a:r>
              <a:rPr lang="ru-RU" b="1" dirty="0" smtClean="0">
                <a:solidFill>
                  <a:srgbClr val="27C336"/>
                </a:solidFill>
              </a:rPr>
              <a:t>»</a:t>
            </a:r>
            <a:br>
              <a:rPr lang="ru-RU" b="1" dirty="0" smtClean="0">
                <a:solidFill>
                  <a:srgbClr val="27C336"/>
                </a:solidFill>
              </a:rPr>
            </a:br>
            <a:r>
              <a:rPr lang="ru-RU" b="1" dirty="0" smtClean="0">
                <a:solidFill>
                  <a:srgbClr val="27C336"/>
                </a:solidFill>
                <a:latin typeface="Arial" pitchFamily="34" charset="0"/>
                <a:cs typeface="Arial" pitchFamily="34" charset="0"/>
              </a:rPr>
              <a:t>показатели установки приборов учета по г. Караганде:</a:t>
            </a:r>
            <a:endParaRPr lang="ru-RU" b="1" dirty="0">
              <a:solidFill>
                <a:srgbClr val="27C33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5072074"/>
            <a:ext cx="8643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1400" b="1" i="1" dirty="0" smtClean="0">
                <a:solidFill>
                  <a:srgbClr val="041CFC"/>
                </a:solidFill>
                <a:latin typeface="Arial" pitchFamily="34" charset="0"/>
                <a:ea typeface="Times New Roman" pitchFamily="18" charset="0"/>
              </a:rPr>
              <a:t>Примечание:  </a:t>
            </a:r>
            <a:r>
              <a:rPr lang="ru-RU" sz="1400" i="1" dirty="0" smtClean="0">
                <a:solidFill>
                  <a:srgbClr val="041CFC"/>
                </a:solidFill>
                <a:latin typeface="Arial" pitchFamily="34" charset="0"/>
                <a:ea typeface="Times New Roman" pitchFamily="18" charset="0"/>
              </a:rPr>
              <a:t>На 2015 г. подана заявка в Фонд развития ЖКХ на выделение средств для дальнейшей </a:t>
            </a:r>
            <a:r>
              <a:rPr lang="ru-RU" sz="1400" i="1" dirty="0" err="1" smtClean="0">
                <a:solidFill>
                  <a:srgbClr val="041CFC"/>
                </a:solidFill>
                <a:latin typeface="Arial" pitchFamily="34" charset="0"/>
                <a:ea typeface="Times New Roman" pitchFamily="18" charset="0"/>
              </a:rPr>
              <a:t>приборизации</a:t>
            </a:r>
            <a:r>
              <a:rPr lang="ru-RU" sz="1400" i="1" dirty="0" smtClean="0">
                <a:solidFill>
                  <a:srgbClr val="041CFC"/>
                </a:solidFill>
                <a:latin typeface="Arial" pitchFamily="34" charset="0"/>
                <a:ea typeface="Times New Roman" pitchFamily="18" charset="0"/>
              </a:rPr>
              <a:t> жилых домов по г. Караганда. </a:t>
            </a:r>
          </a:p>
          <a:p>
            <a:pPr algn="just">
              <a:buNone/>
            </a:pPr>
            <a:endParaRPr lang="ru-RU" sz="1400" i="1" dirty="0" smtClean="0">
              <a:solidFill>
                <a:srgbClr val="041CFC"/>
              </a:solidFill>
              <a:latin typeface="Arial" pitchFamily="34" charset="0"/>
              <a:ea typeface="Times New Roman" pitchFamily="18" charset="0"/>
            </a:endParaRPr>
          </a:p>
          <a:p>
            <a:pPr algn="just">
              <a:buNone/>
            </a:pPr>
            <a:r>
              <a:rPr lang="ru-RU" sz="1400" i="1" dirty="0" smtClean="0">
                <a:solidFill>
                  <a:srgbClr val="041CFC"/>
                </a:solidFill>
                <a:latin typeface="Arial" pitchFamily="34" charset="0"/>
                <a:ea typeface="Times New Roman" pitchFamily="18" charset="0"/>
              </a:rPr>
              <a:t>На сегодняшний день наша заявка находится на рассмотрении, разрабатываются схемы финансирования данного проекта. </a:t>
            </a:r>
            <a:r>
              <a:rPr lang="ru-RU" sz="1400" b="1" i="1" dirty="0" smtClean="0">
                <a:solidFill>
                  <a:srgbClr val="041CFC"/>
                </a:solidFill>
                <a:latin typeface="Arial" pitchFamily="34" charset="0"/>
                <a:ea typeface="Times New Roman" pitchFamily="18" charset="0"/>
              </a:rPr>
              <a:t>В 2015 году </a:t>
            </a:r>
            <a:r>
              <a:rPr lang="ru-RU" sz="1400" i="1" dirty="0" smtClean="0">
                <a:solidFill>
                  <a:srgbClr val="041CFC"/>
                </a:solidFill>
                <a:latin typeface="Arial" pitchFamily="34" charset="0"/>
                <a:ea typeface="Times New Roman" pitchFamily="18" charset="0"/>
              </a:rPr>
              <a:t>планируется установить </a:t>
            </a:r>
            <a:r>
              <a:rPr lang="ru-RU" sz="1400" b="1" i="1" dirty="0" smtClean="0">
                <a:solidFill>
                  <a:srgbClr val="041CFC"/>
                </a:solidFill>
                <a:latin typeface="Arial" pitchFamily="34" charset="0"/>
                <a:ea typeface="Times New Roman" pitchFamily="18" charset="0"/>
              </a:rPr>
              <a:t>2 351</a:t>
            </a:r>
            <a:r>
              <a:rPr lang="ru-RU" sz="1400" i="1" dirty="0" smtClean="0">
                <a:solidFill>
                  <a:srgbClr val="041CFC"/>
                </a:solidFill>
                <a:latin typeface="Arial" pitchFamily="34" charset="0"/>
                <a:ea typeface="Times New Roman" pitchFamily="18" charset="0"/>
              </a:rPr>
              <a:t> прибор учета на сумму </a:t>
            </a:r>
            <a:r>
              <a:rPr lang="ru-RU" sz="1400" b="1" i="1" dirty="0" smtClean="0">
                <a:solidFill>
                  <a:srgbClr val="041CFC"/>
                </a:solidFill>
                <a:latin typeface="Arial" pitchFamily="34" charset="0"/>
                <a:ea typeface="Times New Roman" pitchFamily="18" charset="0"/>
              </a:rPr>
              <a:t>1 499 937 тыс. тенге </a:t>
            </a:r>
            <a:r>
              <a:rPr lang="ru-RU" sz="1400" i="1" dirty="0" smtClean="0">
                <a:solidFill>
                  <a:srgbClr val="041CFC"/>
                </a:solidFill>
                <a:latin typeface="Arial" pitchFamily="34" charset="0"/>
                <a:ea typeface="Times New Roman" pitchFamily="18" charset="0"/>
              </a:rPr>
              <a:t>по программе модернизации ЖКХ.</a:t>
            </a:r>
          </a:p>
          <a:p>
            <a:endParaRPr lang="ru-RU" sz="1400" i="1" dirty="0">
              <a:solidFill>
                <a:srgbClr val="041CFC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85720" y="714356"/>
          <a:ext cx="8643998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00108"/>
          <a:ext cx="9286908" cy="5126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2357422" y="5143512"/>
            <a:ext cx="1285884" cy="35719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декабрь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3428992" y="5143512"/>
            <a:ext cx="1285884" cy="35719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январь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4714876" y="5143512"/>
            <a:ext cx="1285884" cy="35719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февраль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5857884" y="5143512"/>
            <a:ext cx="1285884" cy="35719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март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57150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Сравнение начисления за потребленную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теплоэнергию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41CFC"/>
                </a:solidFill>
                <a:latin typeface="Arial" pitchFamily="34" charset="0"/>
                <a:cs typeface="Arial" pitchFamily="34" charset="0"/>
              </a:rPr>
              <a:t>по показаниям приборов учета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000" b="1" dirty="0" smtClean="0">
                <a:solidFill>
                  <a:srgbClr val="041CFC"/>
                </a:solidFill>
                <a:latin typeface="Arial" pitchFamily="34" charset="0"/>
                <a:cs typeface="Arial" pitchFamily="34" charset="0"/>
              </a:rPr>
              <a:t>по норме на 1М2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отапливаемой площади.   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903893"/>
            <a:ext cx="8929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endParaRPr lang="ru-RU" sz="1400" i="1" dirty="0" smtClean="0">
              <a:solidFill>
                <a:srgbClr val="041CFC"/>
              </a:solidFill>
              <a:latin typeface="Arial" pitchFamily="34" charset="0"/>
              <a:ea typeface="Times New Roman" pitchFamily="18" charset="0"/>
            </a:endParaRPr>
          </a:p>
          <a:p>
            <a:pPr algn="ctr">
              <a:buNone/>
            </a:pPr>
            <a:r>
              <a:rPr lang="ru-RU" sz="1400" i="1" dirty="0" smtClean="0">
                <a:solidFill>
                  <a:srgbClr val="041CFC"/>
                </a:solidFill>
                <a:latin typeface="Arial" pitchFamily="34" charset="0"/>
                <a:ea typeface="Times New Roman" pitchFamily="18" charset="0"/>
              </a:rPr>
              <a:t>Экономия расходов на оплату за потребленную </a:t>
            </a:r>
            <a:r>
              <a:rPr lang="ru-RU" sz="1400" i="1" dirty="0" err="1" smtClean="0">
                <a:solidFill>
                  <a:srgbClr val="041CFC"/>
                </a:solidFill>
                <a:latin typeface="Arial" pitchFamily="34" charset="0"/>
                <a:ea typeface="Times New Roman" pitchFamily="18" charset="0"/>
              </a:rPr>
              <a:t>теплоэнергию</a:t>
            </a:r>
            <a:r>
              <a:rPr lang="ru-RU" sz="1400" i="1" dirty="0" smtClean="0">
                <a:solidFill>
                  <a:srgbClr val="041CFC"/>
                </a:solidFill>
                <a:latin typeface="Arial" pitchFamily="34" charset="0"/>
                <a:ea typeface="Times New Roman" pitchFamily="18" charset="0"/>
              </a:rPr>
              <a:t>  потребителей по приборам учета тепловой энергии очевидна.</a:t>
            </a:r>
          </a:p>
          <a:p>
            <a:pPr algn="ctr">
              <a:buNone/>
            </a:pPr>
            <a:r>
              <a:rPr lang="ru-RU" sz="1400" i="1" dirty="0" smtClean="0">
                <a:solidFill>
                  <a:srgbClr val="041CFC"/>
                </a:solidFill>
                <a:latin typeface="Arial" pitchFamily="34" charset="0"/>
                <a:ea typeface="Times New Roman" pitchFamily="18" charset="0"/>
              </a:rPr>
              <a:t> Ноябрь -30 млн. тенге, Январь- 23 млн.тенге, февраль- 42 млн.тенге, март- 31 млн.тенге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84455009"/>
              </p:ext>
            </p:extLst>
          </p:nvPr>
        </p:nvGraphicFramePr>
        <p:xfrm>
          <a:off x="571472" y="714356"/>
          <a:ext cx="8032976" cy="5069551"/>
        </p:xfrm>
        <a:graphic>
          <a:graphicData uri="http://schemas.openxmlformats.org/drawingml/2006/table">
            <a:tbl>
              <a:tblPr/>
              <a:tblGrid>
                <a:gridCol w="478210"/>
                <a:gridCol w="3665194"/>
                <a:gridCol w="1357585"/>
                <a:gridCol w="2531987"/>
              </a:tblGrid>
              <a:tr h="4286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Мероприятия</a:t>
                      </a: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Затраты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Эффект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млн.тенге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Реконструкция тепловых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магистралей (19,6 км)</a:t>
                      </a:r>
                    </a:p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В рамках Госпрограммы "</a:t>
                      </a:r>
                      <a:r>
                        <a:rPr lang="ru-RU" sz="1400" i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Нұрлы жол</a:t>
                      </a:r>
                      <a:r>
                        <a:rPr lang="ru-RU" sz="1400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" </a:t>
                      </a:r>
                      <a:endParaRPr lang="ru-RU" sz="1400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1"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2 007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Снижение тепловых потерь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 тыс.Гкал 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(83 млн.тенге)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Аварийная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замена участков тепловых сетей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(26,8 км)</a:t>
                      </a:r>
                    </a:p>
                    <a:p>
                      <a:pPr lvl="1" algn="l" fontAlgn="ctr"/>
                      <a:r>
                        <a:rPr lang="ru-RU" sz="1400" b="0" i="1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Только </a:t>
                      </a:r>
                      <a:r>
                        <a:rPr lang="ru-RU" sz="1400" b="0" i="1" u="none" strike="noStrike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за счет тарифных средств</a:t>
                      </a:r>
                    </a:p>
                  </a:txBody>
                  <a:tcPr marL="0" marR="36000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442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Снижение тепловых потерь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4 тыс.Гкал </a:t>
                      </a:r>
                    </a:p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(6 млн.тенге)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7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Установка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приборов учета тепловой энергии в жилых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домах (2351 ед.) </a:t>
                      </a:r>
                    </a:p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При условии заключения лизинговой сделки с АО «Фонд развития жилищно-коммунального хозяйства» </a:t>
                      </a:r>
                      <a:endParaRPr lang="ru-RU" sz="1400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 целью определения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фактического потребления тепловой энергии и ГВС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Выполнение инвестиционных обязательств, предусмотренных  действующей тарифной сметой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Обновление основных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фондов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691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3 997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11" marR="6111" marT="6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0392" y="6492875"/>
            <a:ext cx="1043608" cy="365125"/>
          </a:xfrm>
        </p:spPr>
        <p:txBody>
          <a:bodyPr/>
          <a:lstStyle/>
          <a:p>
            <a:pPr algn="ctr">
              <a:defRPr/>
            </a:pPr>
            <a:fld id="{E6C4694E-D948-46DE-AAF0-5770D3C10CD5}" type="slidenum">
              <a:rPr lang="ru-RU" smtClean="0"/>
              <a:pPr algn="ctr">
                <a:defRPr/>
              </a:pPr>
              <a:t>26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18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мероприятий на 2015 год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183880" cy="21128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Благодарим за внимание!</a:t>
            </a:r>
            <a:endParaRPr lang="ru-RU" sz="5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49C3088-01C8-4F7A-956B-434166AFDE63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76674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27C336"/>
                </a:solidFill>
                <a:latin typeface="Times New Roman" pitchFamily="18" charset="0"/>
                <a:cs typeface="Times New Roman" pitchFamily="18" charset="0"/>
              </a:rPr>
              <a:t>тыс.Гкал,  </a:t>
            </a:r>
            <a:br>
              <a:rPr lang="ru-RU" sz="1800" b="1" dirty="0" smtClean="0">
                <a:solidFill>
                  <a:srgbClr val="27C33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27C336"/>
                </a:solidFill>
                <a:latin typeface="Times New Roman" pitchFamily="18" charset="0"/>
                <a:cs typeface="Times New Roman" pitchFamily="18" charset="0"/>
              </a:rPr>
              <a:t>доля в общем отпуске в сеть -% </a:t>
            </a:r>
            <a:endParaRPr lang="ru-RU" sz="1800" b="1" dirty="0">
              <a:solidFill>
                <a:srgbClr val="27C33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Баланс тепловой энергии за 2014 год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14282" y="1428736"/>
          <a:ext cx="8786874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547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Количество объектов подключенных к централизованному теплоснабжению</a:t>
            </a:r>
            <a:endParaRPr lang="ru-RU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49C3088-01C8-4F7A-956B-434166AFDE63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6132530"/>
            <a:ext cx="91440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Передача и распределение тепловой энергии в 2014 году составила                 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2 211 тыс.Гкал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0" y="1000108"/>
          <a:ext cx="9144000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000100" y="928670"/>
          <a:ext cx="742955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57148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Удельный вес основных статей </a:t>
            </a:r>
            <a:b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утвержденной тарифной сметы</a:t>
            </a:r>
            <a:endParaRPr lang="ru-RU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928670"/>
          <a:ext cx="8643999" cy="5439295"/>
        </p:xfrm>
        <a:graphic>
          <a:graphicData uri="http://schemas.openxmlformats.org/drawingml/2006/table">
            <a:tbl>
              <a:tblPr/>
              <a:tblGrid>
                <a:gridCol w="750141"/>
                <a:gridCol w="2542152"/>
                <a:gridCol w="750141"/>
                <a:gridCol w="1291910"/>
                <a:gridCol w="1448191"/>
                <a:gridCol w="1069649"/>
                <a:gridCol w="791815"/>
              </a:tblGrid>
              <a:tr h="9343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№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Наименование показателей  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Ед. изм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Утвержденная тарифная смета 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Фактически сложившиеся показатели тарифной сметы (2014 г.)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Отклонение</a:t>
                      </a:r>
                      <a:b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(-)- перерасход</a:t>
                      </a:r>
                      <a:b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(+) - неисполнение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1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Затраты на производство товаров и предоставление услуг, всего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3 827 406,60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4 257 667,75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430 261,15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в том числе: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Материальные затраты, всего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1 045 088,68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1 304 178,92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259 090,24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в том числе: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1.1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сырье и материалы, в т.ч.: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16 947,52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33 877,64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16 930,12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1.1.1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материалы на эксплуатацию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1 146,00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2 517,56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1371,56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120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1.1.2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химические реагенты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117,52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117,52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0,00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44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1.1.3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автошины и аккумуляторы, запчасти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7 246,46  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23 119,79  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15873,33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219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1.1.4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аварийный запас материалов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8 437,55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8 122,77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-314,78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-4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1.2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покупная вода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240 252,19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261 894,00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21641,81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1.3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ГСМ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50 742,67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64 865,29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14122,62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1.4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электроэнергия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737 146,29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943 541,99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206 395,70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Затраты на оплату труда, всего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909 744,67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901 058,45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-8 686,22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-1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в том числе: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2.1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заработная плата ПП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814 548,20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802 146,10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-12 402,10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2.2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социальный налог ПП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43 985,60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43 315,89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-669,71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2.3.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социальное страхование ПП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36 654,67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36 096,57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-558,10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2.4.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заработная плата ВП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13 245,00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17 743,30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4 498,30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2.5.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социальный налог ВП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715,23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958,14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242,91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34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2.6.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социальное страхование ВП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596,02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798,45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202,43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34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Амортизация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38 893,00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108 060,69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69 167,69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178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Исполнение тарифной сметы  по статьям затрат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2014 год, в тыс.тенге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56292"/>
          <a:ext cx="8786874" cy="6438340"/>
        </p:xfrm>
        <a:graphic>
          <a:graphicData uri="http://schemas.openxmlformats.org/drawingml/2006/table">
            <a:tbl>
              <a:tblPr/>
              <a:tblGrid>
                <a:gridCol w="762539"/>
                <a:gridCol w="2584170"/>
                <a:gridCol w="762539"/>
                <a:gridCol w="1313264"/>
                <a:gridCol w="1472129"/>
                <a:gridCol w="1087329"/>
                <a:gridCol w="804904"/>
              </a:tblGrid>
              <a:tr h="872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№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Наименование показателей  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Ед.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изм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Утвержденная тарифная смета 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Фактически сложившиеся показатели тарифной сметы (2014 г.)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Отклонение</a:t>
                      </a:r>
                      <a:b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(-)- перерасход</a:t>
                      </a:r>
                      <a:b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(+) - неисполнение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Ремонт, всего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587 347,54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606 186,40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18 838,86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в том числе: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37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капитальный ремонт, не приводящий к росту стоимости основных фондов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587 347,54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606 186,40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18 838,86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в том числе: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4.1.1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подрядным способом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44 108,54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42 300,21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-1 808,33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-4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95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4.1.2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хозяйственным способом (материалы)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543 239,00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563 886,19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20 647,19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2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Прочие затраты, всего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1 246 332,71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1 338 183,28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91 850,57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5.1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услуги автотранспорта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3 853,99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3 853,99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95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5.2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обслуживание систем пожарной сигнализации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102,00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168,80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66,80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65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5.3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техосмотр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350,00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340,60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-9,40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-3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5.4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услуги гидрометра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202,54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201,98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-0,56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95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5.5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охрана труда и техника безопасности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9 956,90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16 663,24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6706,34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67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5.6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подготовка кадров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776,41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2 541,60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1765,19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227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95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5.7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обслуживание контрольно-измерит. техники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2 201,57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2 913,40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711,83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32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5.8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проведение технич. испытаний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2 166,96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9 206,90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7 039,94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325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24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5.9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услуги пассажирского транспорта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6 082,50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15 285,60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9 203,10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151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5.10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расходы по ЧС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5.11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охранные услуги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17 742,56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42 631,98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24 889,42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140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5.13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энергоаудит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35 612,58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35 612,58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3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5.14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Покупка тепловой энергии на возмещение затрат по техническим нормативным потерям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тыс.Гкал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917,52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907,17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-10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-1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77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1 206 751,27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1 208 762,62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2 011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0,2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72396" y="0"/>
            <a:ext cx="13871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solidFill>
                  <a:srgbClr val="041CFC"/>
                </a:solidFill>
              </a:rPr>
              <a:t>продолжение</a:t>
            </a:r>
            <a:endParaRPr lang="ru-RU" sz="1600" i="1" dirty="0">
              <a:solidFill>
                <a:srgbClr val="041CF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357165"/>
          <a:ext cx="8572560" cy="6267582"/>
        </p:xfrm>
        <a:graphic>
          <a:graphicData uri="http://schemas.openxmlformats.org/drawingml/2006/table">
            <a:tbl>
              <a:tblPr/>
              <a:tblGrid>
                <a:gridCol w="743941"/>
                <a:gridCol w="2521142"/>
                <a:gridCol w="743941"/>
                <a:gridCol w="1281231"/>
                <a:gridCol w="1436223"/>
                <a:gridCol w="1060810"/>
                <a:gridCol w="785272"/>
              </a:tblGrid>
              <a:tr h="10540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№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Наименование показателей  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Ед. изм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Утвержденная тарифная смета 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Фактически сложившиеся показатели тарифной сметы (2014 г.)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Отклонение</a:t>
                      </a:r>
                      <a:b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(-)- перерасход</a:t>
                      </a:r>
                      <a:b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(+) - неисполнение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1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II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Расходы периода, всего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280 730,39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421 963,72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141 233,33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87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Общие административные расходы, всего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280 730,39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421 963,72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141 233,33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9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в том числе: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87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6.1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заработная плата административного персонала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211 212,07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314 180,30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102 968,23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0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6.2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социальный налог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11 405,45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16 965,74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5 560,29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49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0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6.3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социальное страхование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9 504,54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14 138,11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4 633,57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49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0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6.4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услуги банка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2 000,00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1 998,35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-1,65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0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6.5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амортизация основных средств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6 672,03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7 145,79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473,76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0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6.6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амортизация НМА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2 106,98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2 109,10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2,12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0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6.7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налоговые платежи и сборы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9 357,62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24 087,37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14 729,75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157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0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6.7.1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загрязнение воздуха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801,67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800,20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-1,47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87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6.7.2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плата за пользование земельными участками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2 028,14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7 072,29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5 044,15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249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0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6.7.3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радиочастотный сбор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115,40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111,12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-4,28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-4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0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6.7.4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налог на транспорт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518,16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628,50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110,34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0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6.7.5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налог на имущество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5 894,25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15 475,27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9 581,02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163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0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6.8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коммунальные услуги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16 859,88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23 822,59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6 962,71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41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0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6.8.1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дезинфекция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96,44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96,44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0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6.8.2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водоснабжение бытовое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1 476,56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5 108,08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3 631,52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246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0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6.8.3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канализация бытовая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1 171,49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3 353,85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2 182,36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186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0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6.8.4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вывоз мусора бытового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353,39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558,62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205,23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58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0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6.8.5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теплоэнергия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13 858,44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14 705,60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847,16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0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6.8.6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гоячее водоснабжение бытовое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0,00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56889" y="0"/>
            <a:ext cx="13871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solidFill>
                  <a:srgbClr val="041CFC"/>
                </a:solidFill>
              </a:rPr>
              <a:t>продолжение</a:t>
            </a:r>
            <a:endParaRPr lang="ru-RU" sz="1600" i="1" dirty="0">
              <a:solidFill>
                <a:srgbClr val="041CF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28321"/>
          <a:ext cx="8715435" cy="6597771"/>
        </p:xfrm>
        <a:graphic>
          <a:graphicData uri="http://schemas.openxmlformats.org/drawingml/2006/table">
            <a:tbl>
              <a:tblPr/>
              <a:tblGrid>
                <a:gridCol w="756339"/>
                <a:gridCol w="2563160"/>
                <a:gridCol w="756339"/>
                <a:gridCol w="1302588"/>
                <a:gridCol w="1460161"/>
                <a:gridCol w="923621"/>
                <a:gridCol w="953227"/>
              </a:tblGrid>
              <a:tr h="1054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№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Наименование показателей  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Ед. изм 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Утвержденная тарифная смета 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Фактически сложившиеся показатели тарифной сметы (2014 г.)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Отклонение</a:t>
                      </a:r>
                      <a:b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(-)- перерасход</a:t>
                      </a:r>
                      <a:b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(+) - неисполнение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6.9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командировочные расходы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51,70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854,51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802,81 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1553 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67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6.10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аудиторские услуги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937,50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430,00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-507,50 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-54 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67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6.11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услуги связи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1 526,04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2 982,01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1 455,97 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95 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1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6.12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юридические, нотариальные услуги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84,70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88,31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3,61 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67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6.13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другие расходы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9 011,88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13 161,54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4 149,66 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 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67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в том числе: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67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6.13.1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канцелярские расходы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1 651,23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1 633,15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-18,08 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 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23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6.13.2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аренда общехозяйственного назначения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1 219,43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2 472,76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1 253,33 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103 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23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6.13.3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информационные и почтовые услуги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203,00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473,85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270,85 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133 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1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6.13.4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содержание машинописной техники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982,68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1 404,09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421,41 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 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67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6.13.5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ГСМ для служебного транспорта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0,00 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67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6.13.6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периодическая печать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49,80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115,48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65,68 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132 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23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6.13.7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страхование ГПО владельцев автотранспортных средств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766,49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2 476,15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1 709,66 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223 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67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6.13.8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страхование ГПО работодателя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4 139,25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4 586,05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446,80 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 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23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Расходы на выплату вознаграждений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6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III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Всего затрат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4 108 136,99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4 679 631,46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571 494,47 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 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7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IV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Субсидия из средств госбюджета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67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Прибыль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4 000,00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4 000,00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0,00 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6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Всего доходов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тыс.тенге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3 871 882,80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4 443 377,27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571 494,47 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 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67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VII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Объем оказываемых услуг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тыс. Гкал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2 108,87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2 211,47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102,60 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 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55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Тариф без НДС с учетом возмещения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тенге/Гкал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1 821,29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1 995,22</a:t>
                      </a:r>
                    </a:p>
                  </a:txBody>
                  <a:tcPr marL="1215" marR="1215" marT="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173,92 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 </a:t>
                      </a:r>
                    </a:p>
                  </a:txBody>
                  <a:tcPr marL="1215" marR="1215" marT="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56889" y="0"/>
            <a:ext cx="13871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solidFill>
                  <a:srgbClr val="041CFC"/>
                </a:solidFill>
              </a:rPr>
              <a:t>продолжение</a:t>
            </a:r>
            <a:endParaRPr lang="ru-RU" sz="1600" i="1" dirty="0">
              <a:solidFill>
                <a:srgbClr val="041CF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4990</TotalTime>
  <Words>2417</Words>
  <Application>Microsoft Office PowerPoint</Application>
  <PresentationFormat>Экран (4:3)</PresentationFormat>
  <Paragraphs>1045</Paragraphs>
  <Slides>27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тыс.Гкал,   доля в общем отпуске в сеть -% </vt:lpstr>
      <vt:lpstr>Количество объектов подключенных к централизованному теплоснабжению</vt:lpstr>
      <vt:lpstr>Удельный вес основных статей  утвержденной тарифной сметы</vt:lpstr>
      <vt:lpstr>Слайд 6</vt:lpstr>
      <vt:lpstr>Слайд 7</vt:lpstr>
      <vt:lpstr>Слайд 8</vt:lpstr>
      <vt:lpstr>Слайд 9</vt:lpstr>
      <vt:lpstr>Слайд 10</vt:lpstr>
      <vt:lpstr>Слайд 11</vt:lpstr>
      <vt:lpstr>Мероприятия реализованные в 2014 году.</vt:lpstr>
      <vt:lpstr>Слайд 13</vt:lpstr>
      <vt:lpstr>Аварийная замена участков тепловых сетей </vt:lpstr>
      <vt:lpstr>Слайд 15</vt:lpstr>
      <vt:lpstr>Инвестиционная программа ТОО «Теплотранзит Караганда» в 2014 г</vt:lpstr>
      <vt:lpstr>Инвестиционная программа ТОО «Теплотранзит Караганда» в 2014 г</vt:lpstr>
      <vt:lpstr>Реконструкция тепломагистрали М8 Пришахтинск</vt:lpstr>
      <vt:lpstr>Финансово-хозяйственная деятельность  за 2014 гг.</vt:lpstr>
      <vt:lpstr>Динамика потерь тепловой энергии 2011-2014гг.</vt:lpstr>
      <vt:lpstr>Динамика потребления подпиточной воды  2010-2014гг.  тыс. тонн</vt:lpstr>
      <vt:lpstr>Ежегодная замена аварийных участков теплосетей</vt:lpstr>
      <vt:lpstr>В рамках крупномасштабной программы по установке общедомовых приборов учета тепловой энергии в Республике Казахстан, реализуемой в целях исполнения Закона «Об энергосбережении и повышении энергоэффективности» показатели установки приборов учета по г. Караганде:</vt:lpstr>
      <vt:lpstr>Слайд 24</vt:lpstr>
      <vt:lpstr>Сравнение начисления за потребленную теплоэнергию по показаниям приборов учета и по норме на 1М2 отапливаемой площади.   </vt:lpstr>
      <vt:lpstr>План мероприятий на 2015 год</vt:lpstr>
      <vt:lpstr>Слайд 27</vt:lpstr>
    </vt:vector>
  </TitlesOfParts>
  <Company>TTK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aldanysh_80</dc:creator>
  <cp:lastModifiedBy>Елена Вальтер</cp:lastModifiedBy>
  <cp:revision>699</cp:revision>
  <cp:lastPrinted>2015-03-17T12:13:52Z</cp:lastPrinted>
  <dcterms:created xsi:type="dcterms:W3CDTF">2013-12-25T07:08:01Z</dcterms:created>
  <dcterms:modified xsi:type="dcterms:W3CDTF">2016-01-13T02:57:56Z</dcterms:modified>
</cp:coreProperties>
</file>